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9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113"/>
  </p:notesMasterIdLst>
  <p:sldIdLst>
    <p:sldId id="1611" r:id="rId6"/>
    <p:sldId id="1573" r:id="rId7"/>
    <p:sldId id="1630" r:id="rId8"/>
    <p:sldId id="1585" r:id="rId9"/>
    <p:sldId id="1637" r:id="rId10"/>
    <p:sldId id="1577" r:id="rId11"/>
    <p:sldId id="1579" r:id="rId12"/>
    <p:sldId id="1582" r:id="rId13"/>
    <p:sldId id="1586" r:id="rId14"/>
    <p:sldId id="1587" r:id="rId15"/>
    <p:sldId id="1590" r:id="rId16"/>
    <p:sldId id="1595" r:id="rId17"/>
    <p:sldId id="1568" r:id="rId18"/>
    <p:sldId id="1567" r:id="rId19"/>
    <p:sldId id="1563" r:id="rId20"/>
    <p:sldId id="258" r:id="rId21"/>
    <p:sldId id="1667" r:id="rId22"/>
    <p:sldId id="1651" r:id="rId23"/>
    <p:sldId id="1472" r:id="rId24"/>
    <p:sldId id="1383" r:id="rId25"/>
    <p:sldId id="261" r:id="rId26"/>
    <p:sldId id="1500" r:id="rId27"/>
    <p:sldId id="1501" r:id="rId28"/>
    <p:sldId id="1502" r:id="rId29"/>
    <p:sldId id="1514" r:id="rId30"/>
    <p:sldId id="267" r:id="rId31"/>
    <p:sldId id="1600" r:id="rId32"/>
    <p:sldId id="272" r:id="rId33"/>
    <p:sldId id="1301" r:id="rId34"/>
    <p:sldId id="916" r:id="rId35"/>
    <p:sldId id="1562" r:id="rId36"/>
    <p:sldId id="1554" r:id="rId37"/>
    <p:sldId id="1225" r:id="rId38"/>
    <p:sldId id="1142" r:id="rId39"/>
    <p:sldId id="1305" r:id="rId40"/>
    <p:sldId id="1526" r:id="rId41"/>
    <p:sldId id="1612" r:id="rId42"/>
    <p:sldId id="1613" r:id="rId43"/>
    <p:sldId id="1616" r:id="rId44"/>
    <p:sldId id="1631" r:id="rId45"/>
    <p:sldId id="1384" r:id="rId46"/>
    <p:sldId id="1385" r:id="rId47"/>
    <p:sldId id="1386" r:id="rId48"/>
    <p:sldId id="1702" r:id="rId49"/>
    <p:sldId id="1703" r:id="rId50"/>
    <p:sldId id="1704" r:id="rId51"/>
    <p:sldId id="1705" r:id="rId52"/>
    <p:sldId id="1706" r:id="rId53"/>
    <p:sldId id="1707" r:id="rId54"/>
    <p:sldId id="1708" r:id="rId55"/>
    <p:sldId id="1709" r:id="rId56"/>
    <p:sldId id="1409" r:id="rId57"/>
    <p:sldId id="1411" r:id="rId58"/>
    <p:sldId id="1413" r:id="rId59"/>
    <p:sldId id="1414" r:id="rId60"/>
    <p:sldId id="1609" r:id="rId61"/>
    <p:sldId id="1345" r:id="rId62"/>
    <p:sldId id="1416" r:id="rId63"/>
    <p:sldId id="1523" r:id="rId64"/>
    <p:sldId id="1417" r:id="rId65"/>
    <p:sldId id="1525" r:id="rId66"/>
    <p:sldId id="1534" r:id="rId67"/>
    <p:sldId id="1541" r:id="rId68"/>
    <p:sldId id="1610" r:id="rId69"/>
    <p:sldId id="1633" r:id="rId70"/>
    <p:sldId id="1426" r:id="rId71"/>
    <p:sldId id="1434" r:id="rId72"/>
    <p:sldId id="1282" r:id="rId73"/>
    <p:sldId id="1240" r:id="rId74"/>
    <p:sldId id="1241" r:id="rId75"/>
    <p:sldId id="1668" r:id="rId76"/>
    <p:sldId id="1672" r:id="rId77"/>
    <p:sldId id="1673" r:id="rId78"/>
    <p:sldId id="1674" r:id="rId79"/>
    <p:sldId id="1679" r:id="rId80"/>
    <p:sldId id="1685" r:id="rId81"/>
    <p:sldId id="1680" r:id="rId82"/>
    <p:sldId id="1686" r:id="rId83"/>
    <p:sldId id="1687" r:id="rId84"/>
    <p:sldId id="1688" r:id="rId85"/>
    <p:sldId id="1695" r:id="rId86"/>
    <p:sldId id="1696" r:id="rId87"/>
    <p:sldId id="1697" r:id="rId88"/>
    <p:sldId id="1698" r:id="rId89"/>
    <p:sldId id="1701" r:id="rId90"/>
    <p:sldId id="1482" r:id="rId91"/>
    <p:sldId id="1487" r:id="rId92"/>
    <p:sldId id="1441" r:id="rId93"/>
    <p:sldId id="1454" r:id="rId94"/>
    <p:sldId id="1291" r:id="rId95"/>
    <p:sldId id="981" r:id="rId96"/>
    <p:sldId id="982" r:id="rId97"/>
    <p:sldId id="983" r:id="rId98"/>
    <p:sldId id="984" r:id="rId99"/>
    <p:sldId id="1635" r:id="rId100"/>
    <p:sldId id="1443" r:id="rId101"/>
    <p:sldId id="1444" r:id="rId102"/>
    <p:sldId id="1615" r:id="rId103"/>
    <p:sldId id="1618" r:id="rId104"/>
    <p:sldId id="1655" r:id="rId105"/>
    <p:sldId id="1621" r:id="rId106"/>
    <p:sldId id="1622" r:id="rId107"/>
    <p:sldId id="1614" r:id="rId108"/>
    <p:sldId id="1617" r:id="rId109"/>
    <p:sldId id="1627" r:id="rId110"/>
    <p:sldId id="1628" r:id="rId111"/>
    <p:sldId id="1629" r:id="rId112"/>
  </p:sldIdLst>
  <p:sldSz cx="12192000" cy="6858000"/>
  <p:notesSz cx="6858000" cy="9144000"/>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9A8F55F-E894-41F2-B000-E957C4FA44B4}">
          <p14:sldIdLst>
            <p14:sldId id="1611"/>
            <p14:sldId id="1573"/>
            <p14:sldId id="1630"/>
            <p14:sldId id="1585"/>
            <p14:sldId id="1637"/>
          </p14:sldIdLst>
        </p14:section>
        <p14:section name="Intro" id="{C376621E-2ABE-4281-87F7-6D74EB0840E0}">
          <p14:sldIdLst>
            <p14:sldId id="1577"/>
            <p14:sldId id="1579"/>
            <p14:sldId id="1582"/>
            <p14:sldId id="1586"/>
            <p14:sldId id="1587"/>
            <p14:sldId id="1590"/>
            <p14:sldId id="1595"/>
            <p14:sldId id="1568"/>
            <p14:sldId id="1567"/>
            <p14:sldId id="1563"/>
            <p14:sldId id="258"/>
            <p14:sldId id="1667"/>
            <p14:sldId id="1651"/>
            <p14:sldId id="1472"/>
          </p14:sldIdLst>
        </p14:section>
        <p14:section name="1. Initiate" id="{A2EBF0E3-019D-4A4B-9CF2-B5E10917E295}">
          <p14:sldIdLst>
            <p14:sldId id="1383"/>
          </p14:sldIdLst>
        </p14:section>
        <p14:section name="Initiate: Learn the basics" id="{696BC4E0-E3E5-467A-A860-338EB6CF67E9}">
          <p14:sldIdLst>
            <p14:sldId id="261"/>
            <p14:sldId id="1500"/>
            <p14:sldId id="1501"/>
            <p14:sldId id="1502"/>
            <p14:sldId id="1514"/>
          </p14:sldIdLst>
        </p14:section>
        <p14:section name="Initiate: Develop the business case" id="{F70E5651-128F-4DE8-AA28-A9E0CC0A9623}">
          <p14:sldIdLst>
            <p14:sldId id="267"/>
            <p14:sldId id="1600"/>
            <p14:sldId id="272"/>
            <p14:sldId id="1301"/>
            <p14:sldId id="916"/>
            <p14:sldId id="1562"/>
            <p14:sldId id="1554"/>
            <p14:sldId id="1225"/>
            <p14:sldId id="1142"/>
            <p14:sldId id="1305"/>
            <p14:sldId id="1526"/>
            <p14:sldId id="1612"/>
            <p14:sldId id="1613"/>
            <p14:sldId id="1616"/>
          </p14:sldIdLst>
        </p14:section>
        <p14:section name="Q and A Break" id="{83A61B7B-BDC2-4B69-8440-157D2CCBA07E}">
          <p14:sldIdLst>
            <p14:sldId id="1631"/>
          </p14:sldIdLst>
        </p14:section>
        <p14:section name="2. Plan" id="{665F0FDD-023D-4063-8729-40EE22DF8BCE}">
          <p14:sldIdLst>
            <p14:sldId id="1384"/>
            <p14:sldId id="1385"/>
          </p14:sldIdLst>
        </p14:section>
        <p14:section name="Plan: Create policy" id="{1A9930AA-2BF1-40EF-AE44-D974A5BD7982}">
          <p14:sldIdLst>
            <p14:sldId id="1386"/>
            <p14:sldId id="1702"/>
            <p14:sldId id="1703"/>
            <p14:sldId id="1704"/>
            <p14:sldId id="1705"/>
            <p14:sldId id="1706"/>
            <p14:sldId id="1707"/>
            <p14:sldId id="1708"/>
            <p14:sldId id="1709"/>
          </p14:sldIdLst>
        </p14:section>
        <p14:section name="Plan: Review websites" id="{529DD1FA-CCEC-4D2A-B78C-47FF363AEA43}">
          <p14:sldIdLst>
            <p14:sldId id="1409"/>
            <p14:sldId id="1411"/>
            <p14:sldId id="1413"/>
            <p14:sldId id="1414"/>
            <p14:sldId id="1609"/>
            <p14:sldId id="1345"/>
            <p14:sldId id="1416"/>
            <p14:sldId id="1523"/>
            <p14:sldId id="1417"/>
            <p14:sldId id="1525"/>
            <p14:sldId id="1534"/>
            <p14:sldId id="1541"/>
            <p14:sldId id="1610"/>
            <p14:sldId id="1633"/>
          </p14:sldIdLst>
        </p14:section>
        <p14:section name="3. Implement" id="{1B2C8ADD-8465-49A7-90BC-CD8552B4328B}">
          <p14:sldIdLst>
            <p14:sldId id="1426"/>
          </p14:sldIdLst>
        </p14:section>
        <p14:section name="Implement: Integrate goals into policies" id="{CE42E9B6-4FE9-4E32-80B4-042D64192642}">
          <p14:sldIdLst>
            <p14:sldId id="1434"/>
            <p14:sldId id="1282"/>
            <p14:sldId id="1240"/>
            <p14:sldId id="1241"/>
            <p14:sldId id="1668"/>
            <p14:sldId id="1672"/>
            <p14:sldId id="1673"/>
            <p14:sldId id="1674"/>
            <p14:sldId id="1679"/>
            <p14:sldId id="1685"/>
            <p14:sldId id="1680"/>
            <p14:sldId id="1686"/>
            <p14:sldId id="1687"/>
            <p14:sldId id="1688"/>
            <p14:sldId id="1695"/>
            <p14:sldId id="1696"/>
            <p14:sldId id="1697"/>
            <p14:sldId id="1698"/>
            <p14:sldId id="1701"/>
            <p14:sldId id="1482"/>
            <p14:sldId id="1487"/>
          </p14:sldIdLst>
        </p14:section>
        <p14:section name="Implement: Prioritise issues" id="{AB579208-B10E-4029-BFDD-F4F3EB39B4EA}">
          <p14:sldIdLst>
            <p14:sldId id="1441"/>
            <p14:sldId id="1454"/>
            <p14:sldId id="1291"/>
            <p14:sldId id="981"/>
            <p14:sldId id="982"/>
            <p14:sldId id="983"/>
            <p14:sldId id="984"/>
            <p14:sldId id="1635"/>
          </p14:sldIdLst>
        </p14:section>
        <p14:section name="4. Sustain" id="{C622CF2A-C0FB-4FCE-B40E-75A3BB15FC33}">
          <p14:sldIdLst>
            <p14:sldId id="1443"/>
            <p14:sldId id="1444"/>
          </p14:sldIdLst>
        </p14:section>
        <p14:section name="Conclusion" id="{8DD97375-F3D3-4BE7-812A-2C2763A1AA9F}">
          <p14:sldIdLst>
            <p14:sldId id="1615"/>
            <p14:sldId id="1618"/>
            <p14:sldId id="1655"/>
            <p14:sldId id="1621"/>
            <p14:sldId id="1622"/>
            <p14:sldId id="1614"/>
            <p14:sldId id="1617"/>
            <p14:sldId id="1627"/>
            <p14:sldId id="1628"/>
            <p14:sldId id="16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FFFFEE"/>
    <a:srgbClr val="231F20"/>
    <a:srgbClr val="000036"/>
    <a:srgbClr val="D5007F"/>
    <a:srgbClr val="4BB694"/>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A0283-E6BB-4AC1-A9DF-648E912293E5}" v="82" dt="2021-12-02T13:45:53.321"/>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756" autoAdjust="0"/>
  </p:normalViewPr>
  <p:slideViewPr>
    <p:cSldViewPr snapToGrid="0" showGuides="1">
      <p:cViewPr varScale="1">
        <p:scale>
          <a:sx n="50" d="100"/>
          <a:sy n="50" d="100"/>
        </p:scale>
        <p:origin x="2796" y="4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tags" Target="tags/tag1.xml"/><Relationship Id="rId119" Type="http://schemas.openxmlformats.org/officeDocument/2006/relationships/tableStyles" Target="tableStyle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839A0283-E6BB-4AC1-A9DF-648E912293E5}"/>
    <pc:docChg chg="custSel addSld delSld modSld modSection">
      <pc:chgData name="Matthew Deeprose" userId="4b9f57a1-f6a7-4947-aa46-f230d0a71242" providerId="ADAL" clId="{839A0283-E6BB-4AC1-A9DF-648E912293E5}" dt="2021-12-02T13:45:50.526" v="45" actId="47"/>
      <pc:docMkLst>
        <pc:docMk/>
      </pc:docMkLst>
      <pc:sldChg chg="delSp modSp del mod delAnim modAnim">
        <pc:chgData name="Matthew Deeprose" userId="4b9f57a1-f6a7-4947-aa46-f230d0a71242" providerId="ADAL" clId="{839A0283-E6BB-4AC1-A9DF-648E912293E5}" dt="2021-12-01T15:49:14.045" v="9" actId="47"/>
        <pc:sldMkLst>
          <pc:docMk/>
          <pc:sldMk cId="3722182328" sldId="1324"/>
        </pc:sldMkLst>
        <pc:spChg chg="del">
          <ac:chgData name="Matthew Deeprose" userId="4b9f57a1-f6a7-4947-aa46-f230d0a71242" providerId="ADAL" clId="{839A0283-E6BB-4AC1-A9DF-648E912293E5}" dt="2021-12-01T15:43:42.121" v="4" actId="478"/>
          <ac:spMkLst>
            <pc:docMk/>
            <pc:sldMk cId="3722182328" sldId="1324"/>
            <ac:spMk id="3" creationId="{D1AD84E0-F658-4FF0-B166-180DB308EDE9}"/>
          </ac:spMkLst>
        </pc:spChg>
        <pc:spChg chg="mod">
          <ac:chgData name="Matthew Deeprose" userId="4b9f57a1-f6a7-4947-aa46-f230d0a71242" providerId="ADAL" clId="{839A0283-E6BB-4AC1-A9DF-648E912293E5}" dt="2021-12-01T15:44:02.091" v="6" actId="18245"/>
          <ac:spMkLst>
            <pc:docMk/>
            <pc:sldMk cId="3722182328" sldId="1324"/>
            <ac:spMk id="6" creationId="{EF96173D-B417-4E00-BC2E-2E3A64687623}"/>
          </ac:spMkLst>
        </pc:spChg>
        <pc:spChg chg="mod">
          <ac:chgData name="Matthew Deeprose" userId="4b9f57a1-f6a7-4947-aa46-f230d0a71242" providerId="ADAL" clId="{839A0283-E6BB-4AC1-A9DF-648E912293E5}" dt="2021-12-01T15:44:02.091" v="6" actId="18245"/>
          <ac:spMkLst>
            <pc:docMk/>
            <pc:sldMk cId="3722182328" sldId="1324"/>
            <ac:spMk id="8" creationId="{97E209D3-825D-4EBE-B54B-CD0C9F4F160D}"/>
          </ac:spMkLst>
        </pc:spChg>
        <pc:spChg chg="del">
          <ac:chgData name="Matthew Deeprose" userId="4b9f57a1-f6a7-4947-aa46-f230d0a71242" providerId="ADAL" clId="{839A0283-E6BB-4AC1-A9DF-648E912293E5}" dt="2021-12-01T15:43:36.377" v="3" actId="478"/>
          <ac:spMkLst>
            <pc:docMk/>
            <pc:sldMk cId="3722182328" sldId="1324"/>
            <ac:spMk id="9" creationId="{9653DBEE-C458-4ED7-BB1C-0F7071F3A18D}"/>
          </ac:spMkLst>
        </pc:spChg>
        <pc:spChg chg="del">
          <ac:chgData name="Matthew Deeprose" userId="4b9f57a1-f6a7-4947-aa46-f230d0a71242" providerId="ADAL" clId="{839A0283-E6BB-4AC1-A9DF-648E912293E5}" dt="2021-12-01T15:43:35.442" v="2" actId="478"/>
          <ac:spMkLst>
            <pc:docMk/>
            <pc:sldMk cId="3722182328" sldId="1324"/>
            <ac:spMk id="10" creationId="{DA63F7F8-CFFA-4824-A941-E48C0D4D895C}"/>
          </ac:spMkLst>
        </pc:spChg>
        <pc:spChg chg="del">
          <ac:chgData name="Matthew Deeprose" userId="4b9f57a1-f6a7-4947-aa46-f230d0a71242" providerId="ADAL" clId="{839A0283-E6BB-4AC1-A9DF-648E912293E5}" dt="2021-12-01T15:43:34.499" v="1" actId="478"/>
          <ac:spMkLst>
            <pc:docMk/>
            <pc:sldMk cId="3722182328" sldId="1324"/>
            <ac:spMk id="11" creationId="{585E4892-9FF5-42D9-90C3-C6358FE089FA}"/>
          </ac:spMkLst>
        </pc:spChg>
        <pc:spChg chg="del">
          <ac:chgData name="Matthew Deeprose" userId="4b9f57a1-f6a7-4947-aa46-f230d0a71242" providerId="ADAL" clId="{839A0283-E6BB-4AC1-A9DF-648E912293E5}" dt="2021-12-01T15:43:33.161" v="0" actId="478"/>
          <ac:spMkLst>
            <pc:docMk/>
            <pc:sldMk cId="3722182328" sldId="1324"/>
            <ac:spMk id="12" creationId="{FB71C47C-C037-4172-B2F1-0043C3CA2F35}"/>
          </ac:spMkLst>
        </pc:spChg>
        <pc:spChg chg="del">
          <ac:chgData name="Matthew Deeprose" userId="4b9f57a1-f6a7-4947-aa46-f230d0a71242" providerId="ADAL" clId="{839A0283-E6BB-4AC1-A9DF-648E912293E5}" dt="2021-12-01T15:43:44.076" v="5" actId="478"/>
          <ac:spMkLst>
            <pc:docMk/>
            <pc:sldMk cId="3722182328" sldId="1324"/>
            <ac:spMk id="13" creationId="{F56CACFA-D1CC-4880-A69F-E99A0AADA8D0}"/>
          </ac:spMkLst>
        </pc:spChg>
        <pc:spChg chg="mod">
          <ac:chgData name="Matthew Deeprose" userId="4b9f57a1-f6a7-4947-aa46-f230d0a71242" providerId="ADAL" clId="{839A0283-E6BB-4AC1-A9DF-648E912293E5}" dt="2021-12-01T15:44:02.091" v="6" actId="18245"/>
          <ac:spMkLst>
            <pc:docMk/>
            <pc:sldMk cId="3722182328" sldId="1324"/>
            <ac:spMk id="15" creationId="{DDA9D459-FC87-4B28-81D8-20CC14A8421A}"/>
          </ac:spMkLst>
        </pc:spChg>
        <pc:spChg chg="mod">
          <ac:chgData name="Matthew Deeprose" userId="4b9f57a1-f6a7-4947-aa46-f230d0a71242" providerId="ADAL" clId="{839A0283-E6BB-4AC1-A9DF-648E912293E5}" dt="2021-12-01T15:44:02.091" v="6" actId="18245"/>
          <ac:spMkLst>
            <pc:docMk/>
            <pc:sldMk cId="3722182328" sldId="1324"/>
            <ac:spMk id="16" creationId="{E302E3C0-4DD4-4F3F-9614-CFD2CE84E29F}"/>
          </ac:spMkLst>
        </pc:spChg>
        <pc:spChg chg="mod">
          <ac:chgData name="Matthew Deeprose" userId="4b9f57a1-f6a7-4947-aa46-f230d0a71242" providerId="ADAL" clId="{839A0283-E6BB-4AC1-A9DF-648E912293E5}" dt="2021-12-01T15:44:02.091" v="6" actId="18245"/>
          <ac:spMkLst>
            <pc:docMk/>
            <pc:sldMk cId="3722182328" sldId="1324"/>
            <ac:spMk id="17" creationId="{94946DE6-8236-4835-8812-7D4AF25ED2B0}"/>
          </ac:spMkLst>
        </pc:spChg>
        <pc:grpChg chg="mod">
          <ac:chgData name="Matthew Deeprose" userId="4b9f57a1-f6a7-4947-aa46-f230d0a71242" providerId="ADAL" clId="{839A0283-E6BB-4AC1-A9DF-648E912293E5}" dt="2021-12-01T15:44:02.091" v="6" actId="18245"/>
          <ac:grpSpMkLst>
            <pc:docMk/>
            <pc:sldMk cId="3722182328" sldId="1324"/>
            <ac:grpSpMk id="5" creationId="{EAAA09F6-1160-44D2-84D7-CDB079D4490E}"/>
          </ac:grpSpMkLst>
        </pc:grpChg>
        <pc:graphicFrameChg chg="del">
          <ac:chgData name="Matthew Deeprose" userId="4b9f57a1-f6a7-4947-aa46-f230d0a71242" providerId="ADAL" clId="{839A0283-E6BB-4AC1-A9DF-648E912293E5}" dt="2021-12-01T15:44:02.091" v="6" actId="18245"/>
          <ac:graphicFrameMkLst>
            <pc:docMk/>
            <pc:sldMk cId="3722182328" sldId="1324"/>
            <ac:graphicFrameMk id="7" creationId="{8A7B9011-6861-498F-A39F-5D82EF05F1BF}"/>
          </ac:graphicFrameMkLst>
        </pc:graphicFrameChg>
      </pc:sldChg>
      <pc:sldChg chg="delSp modSp del mod delAnim">
        <pc:chgData name="Matthew Deeprose" userId="4b9f57a1-f6a7-4947-aa46-f230d0a71242" providerId="ADAL" clId="{839A0283-E6BB-4AC1-A9DF-648E912293E5}" dt="2021-12-01T16:05:45.133" v="29" actId="47"/>
        <pc:sldMkLst>
          <pc:docMk/>
          <pc:sldMk cId="492290477" sldId="1360"/>
        </pc:sldMkLst>
        <pc:spChg chg="del mod">
          <ac:chgData name="Matthew Deeprose" userId="4b9f57a1-f6a7-4947-aa46-f230d0a71242" providerId="ADAL" clId="{839A0283-E6BB-4AC1-A9DF-648E912293E5}" dt="2021-12-01T16:04:42.062" v="28" actId="478"/>
          <ac:spMkLst>
            <pc:docMk/>
            <pc:sldMk cId="492290477" sldId="1360"/>
            <ac:spMk id="9" creationId="{9653DBEE-C458-4ED7-BB1C-0F7071F3A18D}"/>
          </ac:spMkLst>
        </pc:spChg>
      </pc:sldChg>
      <pc:sldChg chg="del">
        <pc:chgData name="Matthew Deeprose" userId="4b9f57a1-f6a7-4947-aa46-f230d0a71242" providerId="ADAL" clId="{839A0283-E6BB-4AC1-A9DF-648E912293E5}" dt="2021-12-02T13:45:38.782" v="38" actId="47"/>
        <pc:sldMkLst>
          <pc:docMk/>
          <pc:sldMk cId="366869957" sldId="1389"/>
        </pc:sldMkLst>
      </pc:sldChg>
      <pc:sldChg chg="modSp del">
        <pc:chgData name="Matthew Deeprose" userId="4b9f57a1-f6a7-4947-aa46-f230d0a71242" providerId="ADAL" clId="{839A0283-E6BB-4AC1-A9DF-648E912293E5}" dt="2021-12-01T16:00:22.341" v="23" actId="47"/>
        <pc:sldMkLst>
          <pc:docMk/>
          <pc:sldMk cId="3458731353" sldId="1479"/>
        </pc:sldMkLst>
        <pc:spChg chg="mod">
          <ac:chgData name="Matthew Deeprose" userId="4b9f57a1-f6a7-4947-aa46-f230d0a71242" providerId="ADAL" clId="{839A0283-E6BB-4AC1-A9DF-648E912293E5}" dt="2021-12-01T15:50:41.254" v="17" actId="6549"/>
          <ac:spMkLst>
            <pc:docMk/>
            <pc:sldMk cId="3458731353" sldId="1479"/>
            <ac:spMk id="12" creationId="{FB71C47C-C037-4172-B2F1-0043C3CA2F35}"/>
          </ac:spMkLst>
        </pc:spChg>
      </pc:sldChg>
      <pc:sldChg chg="del">
        <pc:chgData name="Matthew Deeprose" userId="4b9f57a1-f6a7-4947-aa46-f230d0a71242" providerId="ADAL" clId="{839A0283-E6BB-4AC1-A9DF-648E912293E5}" dt="2021-12-01T16:00:31.795" v="24" actId="47"/>
        <pc:sldMkLst>
          <pc:docMk/>
          <pc:sldMk cId="1144458923" sldId="1606"/>
        </pc:sldMkLst>
      </pc:sldChg>
      <pc:sldChg chg="del modNotesTx">
        <pc:chgData name="Matthew Deeprose" userId="4b9f57a1-f6a7-4947-aa46-f230d0a71242" providerId="ADAL" clId="{839A0283-E6BB-4AC1-A9DF-648E912293E5}" dt="2021-12-01T16:03:46.669" v="26" actId="47"/>
        <pc:sldMkLst>
          <pc:docMk/>
          <pc:sldMk cId="1084693221" sldId="1607"/>
        </pc:sldMkLst>
      </pc:sldChg>
      <pc:sldChg chg="del">
        <pc:chgData name="Matthew Deeprose" userId="4b9f57a1-f6a7-4947-aa46-f230d0a71242" providerId="ADAL" clId="{839A0283-E6BB-4AC1-A9DF-648E912293E5}" dt="2021-12-01T15:55:54.019" v="19" actId="47"/>
        <pc:sldMkLst>
          <pc:docMk/>
          <pc:sldMk cId="3053644516" sldId="1642"/>
        </pc:sldMkLst>
      </pc:sldChg>
      <pc:sldChg chg="del">
        <pc:chgData name="Matthew Deeprose" userId="4b9f57a1-f6a7-4947-aa46-f230d0a71242" providerId="ADAL" clId="{839A0283-E6BB-4AC1-A9DF-648E912293E5}" dt="2021-12-02T13:45:39.407" v="39" actId="47"/>
        <pc:sldMkLst>
          <pc:docMk/>
          <pc:sldMk cId="1905379809" sldId="1657"/>
        </pc:sldMkLst>
      </pc:sldChg>
      <pc:sldChg chg="del">
        <pc:chgData name="Matthew Deeprose" userId="4b9f57a1-f6a7-4947-aa46-f230d0a71242" providerId="ADAL" clId="{839A0283-E6BB-4AC1-A9DF-648E912293E5}" dt="2021-12-02T13:45:40.058" v="40" actId="47"/>
        <pc:sldMkLst>
          <pc:docMk/>
          <pc:sldMk cId="1947954008" sldId="1658"/>
        </pc:sldMkLst>
      </pc:sldChg>
      <pc:sldChg chg="del">
        <pc:chgData name="Matthew Deeprose" userId="4b9f57a1-f6a7-4947-aa46-f230d0a71242" providerId="ADAL" clId="{839A0283-E6BB-4AC1-A9DF-648E912293E5}" dt="2021-12-02T13:45:41.640" v="42" actId="47"/>
        <pc:sldMkLst>
          <pc:docMk/>
          <pc:sldMk cId="3548347610" sldId="1659"/>
        </pc:sldMkLst>
      </pc:sldChg>
      <pc:sldChg chg="del">
        <pc:chgData name="Matthew Deeprose" userId="4b9f57a1-f6a7-4947-aa46-f230d0a71242" providerId="ADAL" clId="{839A0283-E6BB-4AC1-A9DF-648E912293E5}" dt="2021-12-02T13:45:44.991" v="43" actId="47"/>
        <pc:sldMkLst>
          <pc:docMk/>
          <pc:sldMk cId="3328183272" sldId="1661"/>
        </pc:sldMkLst>
      </pc:sldChg>
      <pc:sldChg chg="del">
        <pc:chgData name="Matthew Deeprose" userId="4b9f57a1-f6a7-4947-aa46-f230d0a71242" providerId="ADAL" clId="{839A0283-E6BB-4AC1-A9DF-648E912293E5}" dt="2021-12-02T13:45:49.508" v="44" actId="47"/>
        <pc:sldMkLst>
          <pc:docMk/>
          <pc:sldMk cId="299960957" sldId="1662"/>
        </pc:sldMkLst>
      </pc:sldChg>
      <pc:sldChg chg="del">
        <pc:chgData name="Matthew Deeprose" userId="4b9f57a1-f6a7-4947-aa46-f230d0a71242" providerId="ADAL" clId="{839A0283-E6BB-4AC1-A9DF-648E912293E5}" dt="2021-12-02T13:45:50.526" v="45" actId="47"/>
        <pc:sldMkLst>
          <pc:docMk/>
          <pc:sldMk cId="3649659935" sldId="1663"/>
        </pc:sldMkLst>
      </pc:sldChg>
      <pc:sldChg chg="del">
        <pc:chgData name="Matthew Deeprose" userId="4b9f57a1-f6a7-4947-aa46-f230d0a71242" providerId="ADAL" clId="{839A0283-E6BB-4AC1-A9DF-648E912293E5}" dt="2021-12-02T13:45:41.040" v="41" actId="47"/>
        <pc:sldMkLst>
          <pc:docMk/>
          <pc:sldMk cId="1563405149" sldId="1664"/>
        </pc:sldMkLst>
      </pc:sldChg>
      <pc:sldChg chg="add">
        <pc:chgData name="Matthew Deeprose" userId="4b9f57a1-f6a7-4947-aa46-f230d0a71242" providerId="ADAL" clId="{839A0283-E6BB-4AC1-A9DF-648E912293E5}" dt="2021-12-01T15:49:12.855" v="8"/>
        <pc:sldMkLst>
          <pc:docMk/>
          <pc:sldMk cId="625417003" sldId="1668"/>
        </pc:sldMkLst>
      </pc:sldChg>
      <pc:sldChg chg="add modNotesTx">
        <pc:chgData name="Matthew Deeprose" userId="4b9f57a1-f6a7-4947-aa46-f230d0a71242" providerId="ADAL" clId="{839A0283-E6BB-4AC1-A9DF-648E912293E5}" dt="2021-12-01T15:50:02.116" v="12" actId="6549"/>
        <pc:sldMkLst>
          <pc:docMk/>
          <pc:sldMk cId="1159590008" sldId="1672"/>
        </pc:sldMkLst>
      </pc:sldChg>
      <pc:sldChg chg="add modNotesTx">
        <pc:chgData name="Matthew Deeprose" userId="4b9f57a1-f6a7-4947-aa46-f230d0a71242" providerId="ADAL" clId="{839A0283-E6BB-4AC1-A9DF-648E912293E5}" dt="2021-12-01T15:50:16.738" v="15" actId="6549"/>
        <pc:sldMkLst>
          <pc:docMk/>
          <pc:sldMk cId="3326352239" sldId="1673"/>
        </pc:sldMkLst>
      </pc:sldChg>
      <pc:sldChg chg="add modNotesTx">
        <pc:chgData name="Matthew Deeprose" userId="4b9f57a1-f6a7-4947-aa46-f230d0a71242" providerId="ADAL" clId="{839A0283-E6BB-4AC1-A9DF-648E912293E5}" dt="2021-12-01T15:50:12.307" v="14" actId="6549"/>
        <pc:sldMkLst>
          <pc:docMk/>
          <pc:sldMk cId="3761250074" sldId="1674"/>
        </pc:sldMkLst>
      </pc:sldChg>
      <pc:sldChg chg="add modNotesTx">
        <pc:chgData name="Matthew Deeprose" userId="4b9f57a1-f6a7-4947-aa46-f230d0a71242" providerId="ADAL" clId="{839A0283-E6BB-4AC1-A9DF-648E912293E5}" dt="2021-12-01T16:05:47.875" v="31" actId="20577"/>
        <pc:sldMkLst>
          <pc:docMk/>
          <pc:sldMk cId="199425835" sldId="1679"/>
        </pc:sldMkLst>
      </pc:sldChg>
      <pc:sldChg chg="add">
        <pc:chgData name="Matthew Deeprose" userId="4b9f57a1-f6a7-4947-aa46-f230d0a71242" providerId="ADAL" clId="{839A0283-E6BB-4AC1-A9DF-648E912293E5}" dt="2021-12-01T15:55:49.764" v="18"/>
        <pc:sldMkLst>
          <pc:docMk/>
          <pc:sldMk cId="3685539201" sldId="1680"/>
        </pc:sldMkLst>
      </pc:sldChg>
      <pc:sldChg chg="add">
        <pc:chgData name="Matthew Deeprose" userId="4b9f57a1-f6a7-4947-aa46-f230d0a71242" providerId="ADAL" clId="{839A0283-E6BB-4AC1-A9DF-648E912293E5}" dt="2021-12-01T15:55:49.764" v="18"/>
        <pc:sldMkLst>
          <pc:docMk/>
          <pc:sldMk cId="3816690878" sldId="1685"/>
        </pc:sldMkLst>
      </pc:sldChg>
      <pc:sldChg chg="add">
        <pc:chgData name="Matthew Deeprose" userId="4b9f57a1-f6a7-4947-aa46-f230d0a71242" providerId="ADAL" clId="{839A0283-E6BB-4AC1-A9DF-648E912293E5}" dt="2021-12-01T15:55:49.764" v="18"/>
        <pc:sldMkLst>
          <pc:docMk/>
          <pc:sldMk cId="1263436724" sldId="1686"/>
        </pc:sldMkLst>
      </pc:sldChg>
      <pc:sldChg chg="add">
        <pc:chgData name="Matthew Deeprose" userId="4b9f57a1-f6a7-4947-aa46-f230d0a71242" providerId="ADAL" clId="{839A0283-E6BB-4AC1-A9DF-648E912293E5}" dt="2021-12-01T15:55:49.764" v="18"/>
        <pc:sldMkLst>
          <pc:docMk/>
          <pc:sldMk cId="2265415042" sldId="1687"/>
        </pc:sldMkLst>
      </pc:sldChg>
      <pc:sldChg chg="add">
        <pc:chgData name="Matthew Deeprose" userId="4b9f57a1-f6a7-4947-aa46-f230d0a71242" providerId="ADAL" clId="{839A0283-E6BB-4AC1-A9DF-648E912293E5}" dt="2021-12-01T16:00:07.461" v="20"/>
        <pc:sldMkLst>
          <pc:docMk/>
          <pc:sldMk cId="999177664" sldId="1688"/>
        </pc:sldMkLst>
      </pc:sldChg>
      <pc:sldChg chg="add">
        <pc:chgData name="Matthew Deeprose" userId="4b9f57a1-f6a7-4947-aa46-f230d0a71242" providerId="ADAL" clId="{839A0283-E6BB-4AC1-A9DF-648E912293E5}" dt="2021-12-01T16:00:07.461" v="20"/>
        <pc:sldMkLst>
          <pc:docMk/>
          <pc:sldMk cId="2242891989" sldId="1695"/>
        </pc:sldMkLst>
      </pc:sldChg>
      <pc:sldChg chg="add">
        <pc:chgData name="Matthew Deeprose" userId="4b9f57a1-f6a7-4947-aa46-f230d0a71242" providerId="ADAL" clId="{839A0283-E6BB-4AC1-A9DF-648E912293E5}" dt="2021-12-01T16:00:07.461" v="20"/>
        <pc:sldMkLst>
          <pc:docMk/>
          <pc:sldMk cId="1062863275" sldId="1696"/>
        </pc:sldMkLst>
      </pc:sldChg>
      <pc:sldChg chg="add">
        <pc:chgData name="Matthew Deeprose" userId="4b9f57a1-f6a7-4947-aa46-f230d0a71242" providerId="ADAL" clId="{839A0283-E6BB-4AC1-A9DF-648E912293E5}" dt="2021-12-01T16:03:43.319" v="25"/>
        <pc:sldMkLst>
          <pc:docMk/>
          <pc:sldMk cId="2676569859" sldId="1697"/>
        </pc:sldMkLst>
      </pc:sldChg>
      <pc:sldChg chg="add">
        <pc:chgData name="Matthew Deeprose" userId="4b9f57a1-f6a7-4947-aa46-f230d0a71242" providerId="ADAL" clId="{839A0283-E6BB-4AC1-A9DF-648E912293E5}" dt="2021-12-01T16:03:43.319" v="25"/>
        <pc:sldMkLst>
          <pc:docMk/>
          <pc:sldMk cId="3900119144" sldId="1698"/>
        </pc:sldMkLst>
      </pc:sldChg>
      <pc:sldChg chg="add">
        <pc:chgData name="Matthew Deeprose" userId="4b9f57a1-f6a7-4947-aa46-f230d0a71242" providerId="ADAL" clId="{839A0283-E6BB-4AC1-A9DF-648E912293E5}" dt="2021-12-01T16:03:43.319" v="25"/>
        <pc:sldMkLst>
          <pc:docMk/>
          <pc:sldMk cId="2689006427" sldId="1701"/>
        </pc:sldMkLst>
      </pc:sldChg>
      <pc:sldChg chg="addSp delSp add del setBg delDesignElem">
        <pc:chgData name="Matthew Deeprose" userId="4b9f57a1-f6a7-4947-aa46-f230d0a71242" providerId="ADAL" clId="{839A0283-E6BB-4AC1-A9DF-648E912293E5}" dt="2021-12-02T13:45:30.832" v="37"/>
        <pc:sldMkLst>
          <pc:docMk/>
          <pc:sldMk cId="505337977" sldId="1702"/>
        </pc:sldMkLst>
        <pc:spChg chg="add del">
          <ac:chgData name="Matthew Deeprose" userId="4b9f57a1-f6a7-4947-aa46-f230d0a71242" providerId="ADAL" clId="{839A0283-E6BB-4AC1-A9DF-648E912293E5}" dt="2021-12-02T13:45:30.832" v="37"/>
          <ac:spMkLst>
            <pc:docMk/>
            <pc:sldMk cId="505337977" sldId="1702"/>
            <ac:spMk id="13" creationId="{8F23F8A3-8FD7-4779-8323-FDC26BE99889}"/>
          </ac:spMkLst>
        </pc:spChg>
        <pc:spChg chg="add del">
          <ac:chgData name="Matthew Deeprose" userId="4b9f57a1-f6a7-4947-aa46-f230d0a71242" providerId="ADAL" clId="{839A0283-E6BB-4AC1-A9DF-648E912293E5}" dt="2021-12-02T13:45:30.832" v="37"/>
          <ac:spMkLst>
            <pc:docMk/>
            <pc:sldMk cId="505337977" sldId="1702"/>
            <ac:spMk id="15" creationId="{F605C4CC-A25C-416F-8333-7CB7DC97D870}"/>
          </ac:spMkLst>
        </pc:spChg>
      </pc:sldChg>
      <pc:sldChg chg="add del">
        <pc:chgData name="Matthew Deeprose" userId="4b9f57a1-f6a7-4947-aa46-f230d0a71242" providerId="ADAL" clId="{839A0283-E6BB-4AC1-A9DF-648E912293E5}" dt="2021-12-02T13:45:30.832" v="37"/>
        <pc:sldMkLst>
          <pc:docMk/>
          <pc:sldMk cId="109089849" sldId="1703"/>
        </pc:sldMkLst>
      </pc:sldChg>
      <pc:sldChg chg="add del">
        <pc:chgData name="Matthew Deeprose" userId="4b9f57a1-f6a7-4947-aa46-f230d0a71242" providerId="ADAL" clId="{839A0283-E6BB-4AC1-A9DF-648E912293E5}" dt="2021-12-02T13:45:30.832" v="37"/>
        <pc:sldMkLst>
          <pc:docMk/>
          <pc:sldMk cId="461900589" sldId="1704"/>
        </pc:sldMkLst>
      </pc:sldChg>
      <pc:sldChg chg="add del">
        <pc:chgData name="Matthew Deeprose" userId="4b9f57a1-f6a7-4947-aa46-f230d0a71242" providerId="ADAL" clId="{839A0283-E6BB-4AC1-A9DF-648E912293E5}" dt="2021-12-02T13:45:30.832" v="37"/>
        <pc:sldMkLst>
          <pc:docMk/>
          <pc:sldMk cId="1295472758" sldId="1705"/>
        </pc:sldMkLst>
      </pc:sldChg>
      <pc:sldChg chg="addSp delSp add del setBg delDesignElem">
        <pc:chgData name="Matthew Deeprose" userId="4b9f57a1-f6a7-4947-aa46-f230d0a71242" providerId="ADAL" clId="{839A0283-E6BB-4AC1-A9DF-648E912293E5}" dt="2021-12-02T13:45:30.832" v="37"/>
        <pc:sldMkLst>
          <pc:docMk/>
          <pc:sldMk cId="3224782455" sldId="1706"/>
        </pc:sldMkLst>
        <pc:spChg chg="add del">
          <ac:chgData name="Matthew Deeprose" userId="4b9f57a1-f6a7-4947-aa46-f230d0a71242" providerId="ADAL" clId="{839A0283-E6BB-4AC1-A9DF-648E912293E5}" dt="2021-12-02T13:45:30.832" v="37"/>
          <ac:spMkLst>
            <pc:docMk/>
            <pc:sldMk cId="3224782455" sldId="1706"/>
            <ac:spMk id="24" creationId="{0671A8AE-40A1-4631-A6B8-581AFF065482}"/>
          </ac:spMkLst>
        </pc:spChg>
        <pc:spChg chg="add del">
          <ac:chgData name="Matthew Deeprose" userId="4b9f57a1-f6a7-4947-aa46-f230d0a71242" providerId="ADAL" clId="{839A0283-E6BB-4AC1-A9DF-648E912293E5}" dt="2021-12-02T13:45:30.832" v="37"/>
          <ac:spMkLst>
            <pc:docMk/>
            <pc:sldMk cId="3224782455" sldId="1706"/>
            <ac:spMk id="26" creationId="{AB58EF07-17C2-48CF-ABB0-EEF1F17CB8F0}"/>
          </ac:spMkLst>
        </pc:spChg>
        <pc:spChg chg="add del">
          <ac:chgData name="Matthew Deeprose" userId="4b9f57a1-f6a7-4947-aa46-f230d0a71242" providerId="ADAL" clId="{839A0283-E6BB-4AC1-A9DF-648E912293E5}" dt="2021-12-02T13:45:30.832" v="37"/>
          <ac:spMkLst>
            <pc:docMk/>
            <pc:sldMk cId="3224782455" sldId="1706"/>
            <ac:spMk id="28" creationId="{AF2F604E-43BE-4DC3-B983-E071523364F8}"/>
          </ac:spMkLst>
        </pc:spChg>
        <pc:spChg chg="add del">
          <ac:chgData name="Matthew Deeprose" userId="4b9f57a1-f6a7-4947-aa46-f230d0a71242" providerId="ADAL" clId="{839A0283-E6BB-4AC1-A9DF-648E912293E5}" dt="2021-12-02T13:45:30.832" v="37"/>
          <ac:spMkLst>
            <pc:docMk/>
            <pc:sldMk cId="3224782455" sldId="1706"/>
            <ac:spMk id="30" creationId="{08C9B587-E65E-4B52-B37C-ABEBB6E87928}"/>
          </ac:spMkLst>
        </pc:spChg>
      </pc:sldChg>
      <pc:sldChg chg="add del">
        <pc:chgData name="Matthew Deeprose" userId="4b9f57a1-f6a7-4947-aa46-f230d0a71242" providerId="ADAL" clId="{839A0283-E6BB-4AC1-A9DF-648E912293E5}" dt="2021-12-02T13:45:30.832" v="37"/>
        <pc:sldMkLst>
          <pc:docMk/>
          <pc:sldMk cId="2818718398" sldId="1707"/>
        </pc:sldMkLst>
      </pc:sldChg>
      <pc:sldChg chg="addSp delSp add del setBg delDesignElem">
        <pc:chgData name="Matthew Deeprose" userId="4b9f57a1-f6a7-4947-aa46-f230d0a71242" providerId="ADAL" clId="{839A0283-E6BB-4AC1-A9DF-648E912293E5}" dt="2021-12-02T13:45:30.832" v="37"/>
        <pc:sldMkLst>
          <pc:docMk/>
          <pc:sldMk cId="2737819663" sldId="1708"/>
        </pc:sldMkLst>
        <pc:spChg chg="add del">
          <ac:chgData name="Matthew Deeprose" userId="4b9f57a1-f6a7-4947-aa46-f230d0a71242" providerId="ADAL" clId="{839A0283-E6BB-4AC1-A9DF-648E912293E5}" dt="2021-12-02T13:45:30.832" v="37"/>
          <ac:spMkLst>
            <pc:docMk/>
            <pc:sldMk cId="2737819663" sldId="1708"/>
            <ac:spMk id="33" creationId="{64F9BF67-14D7-4F9D-A8E4-4BB8DE3512EE}"/>
          </ac:spMkLst>
        </pc:spChg>
        <pc:grpChg chg="add del">
          <ac:chgData name="Matthew Deeprose" userId="4b9f57a1-f6a7-4947-aa46-f230d0a71242" providerId="ADAL" clId="{839A0283-E6BB-4AC1-A9DF-648E912293E5}" dt="2021-12-02T13:45:30.832" v="37"/>
          <ac:grpSpMkLst>
            <pc:docMk/>
            <pc:sldMk cId="2737819663" sldId="1708"/>
            <ac:grpSpMk id="10" creationId="{DDAE397D-2F47-480F-95CA-D5EDB24333CB}"/>
          </ac:grpSpMkLst>
        </pc:grpChg>
      </pc:sldChg>
      <pc:sldChg chg="addSp delSp add del setBg delDesignElem">
        <pc:chgData name="Matthew Deeprose" userId="4b9f57a1-f6a7-4947-aa46-f230d0a71242" providerId="ADAL" clId="{839A0283-E6BB-4AC1-A9DF-648E912293E5}" dt="2021-12-02T13:45:30.832" v="37"/>
        <pc:sldMkLst>
          <pc:docMk/>
          <pc:sldMk cId="536724173" sldId="1709"/>
        </pc:sldMkLst>
        <pc:spChg chg="add del">
          <ac:chgData name="Matthew Deeprose" userId="4b9f57a1-f6a7-4947-aa46-f230d0a71242" providerId="ADAL" clId="{839A0283-E6BB-4AC1-A9DF-648E912293E5}" dt="2021-12-02T13:45:30.832" v="37"/>
          <ac:spMkLst>
            <pc:docMk/>
            <pc:sldMk cId="536724173" sldId="1709"/>
            <ac:spMk id="33" creationId="{64F9BF67-14D7-4F9D-A8E4-4BB8DE3512EE}"/>
          </ac:spMkLst>
        </pc:spChg>
        <pc:grpChg chg="add del">
          <ac:chgData name="Matthew Deeprose" userId="4b9f57a1-f6a7-4947-aa46-f230d0a71242" providerId="ADAL" clId="{839A0283-E6BB-4AC1-A9DF-648E912293E5}" dt="2021-12-02T13:45:30.832" v="37"/>
          <ac:grpSpMkLst>
            <pc:docMk/>
            <pc:sldMk cId="536724173" sldId="1709"/>
            <ac:grpSpMk id="10" creationId="{DDAE397D-2F47-480F-95CA-D5EDB24333CB}"/>
          </ac:grpSpMkLst>
        </pc:grpChg>
      </pc:sldChg>
    </pc:docChg>
  </pc:docChgLst>
  <pc:docChgLst>
    <pc:chgData name="Matthew Deeprose" userId="4b9f57a1-f6a7-4947-aa46-f230d0a71242" providerId="ADAL" clId="{549D0B69-1771-4FDB-805E-3879ADCA93E5}"/>
    <pc:docChg chg="delSld modSld modSection">
      <pc:chgData name="Matthew Deeprose" userId="4b9f57a1-f6a7-4947-aa46-f230d0a71242" providerId="ADAL" clId="{549D0B69-1771-4FDB-805E-3879ADCA93E5}" dt="2021-12-01T16:48:41.499" v="27" actId="47"/>
      <pc:docMkLst>
        <pc:docMk/>
      </pc:docMkLst>
      <pc:sldChg chg="modSp mod">
        <pc:chgData name="Matthew Deeprose" userId="4b9f57a1-f6a7-4947-aa46-f230d0a71242" providerId="ADAL" clId="{549D0B69-1771-4FDB-805E-3879ADCA93E5}" dt="2021-12-01T16:32:48.335" v="26" actId="20577"/>
        <pc:sldMkLst>
          <pc:docMk/>
          <pc:sldMk cId="1774731119" sldId="1611"/>
        </pc:sldMkLst>
        <pc:spChg chg="mod">
          <ac:chgData name="Matthew Deeprose" userId="4b9f57a1-f6a7-4947-aa46-f230d0a71242" providerId="ADAL" clId="{549D0B69-1771-4FDB-805E-3879ADCA93E5}" dt="2021-12-01T16:32:48.335" v="26" actId="20577"/>
          <ac:spMkLst>
            <pc:docMk/>
            <pc:sldMk cId="1774731119" sldId="1611"/>
            <ac:spMk id="2" creationId="{21428609-D029-45E1-9A10-B7ADD266B1A1}"/>
          </ac:spMkLst>
        </pc:spChg>
      </pc:sldChg>
      <pc:sldChg chg="del">
        <pc:chgData name="Matthew Deeprose" userId="4b9f57a1-f6a7-4947-aa46-f230d0a71242" providerId="ADAL" clId="{549D0B69-1771-4FDB-805E-3879ADCA93E5}" dt="2021-12-01T16:48:41.499" v="27" actId="47"/>
        <pc:sldMkLst>
          <pc:docMk/>
          <pc:sldMk cId="1438450881" sldId="164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ata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ata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hyperlink" Target="https://matthewdeeprose.github.io/level3.html" TargetMode="External"/><Relationship Id="rId5" Type="http://schemas.openxmlformats.org/officeDocument/2006/relationships/image" Target="../media/image146.svg"/><Relationship Id="rId4" Type="http://schemas.openxmlformats.org/officeDocument/2006/relationships/image" Target="../media/image145.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ata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ata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5" Type="http://schemas.openxmlformats.org/officeDocument/2006/relationships/hyperlink" Target="https://matthewdeeprose.github.io/level3.html" TargetMode="External"/><Relationship Id="rId4" Type="http://schemas.openxmlformats.org/officeDocument/2006/relationships/image" Target="../media/image1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17E8D71-1FD2-4B3F-8BEC-A29CF0850A15}">
      <dgm:prSet custT="1"/>
      <dgm:spPr/>
      <dgm:t>
        <a:bodyPr/>
        <a:lstStyle/>
        <a:p>
          <a:pPr>
            <a:lnSpc>
              <a:spcPct val="100000"/>
            </a:lnSpc>
          </a:pPr>
          <a:r>
            <a:rPr lang="en-GB" sz="3200" cap="none">
              <a:solidFill>
                <a:schemeClr val="bg1"/>
              </a:solidFill>
            </a:rPr>
            <a:t>Talk with colleagues, friends, and family members with disabilities.</a:t>
          </a:r>
          <a:endParaRPr lang="en-US" sz="3200"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0" presStyleCnt="1"/>
      <dgm:spPr>
        <a:solidFill>
          <a:schemeClr val="tx2"/>
        </a:solidFill>
        <a:ln w="38100">
          <a:solidFill>
            <a:schemeClr val="accent4"/>
          </a:solidFill>
        </a:ln>
      </dgm:spPr>
    </dgm:pt>
    <dgm:pt modelId="{A0A5BCE8-D5A4-4055-86DC-A9DDFFF1A385}" type="pres">
      <dgm:prSet presAssocID="{717E8D71-1FD2-4B3F-8BEC-A29CF0850A1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0" presStyleCnt="1">
        <dgm:presLayoutVars>
          <dgm:chMax val="1"/>
          <dgm:chPref val="1"/>
        </dgm:presLayoutVars>
      </dgm:prSet>
      <dgm:spPr/>
    </dgm:pt>
  </dgm:ptLst>
  <dgm:cxnLst>
    <dgm:cxn modelId="{920FDB6D-A91E-485C-938C-2081CD41EDDB}" srcId="{A3058FE3-63C5-4F23-8DF3-1369BB4017A8}" destId="{717E8D71-1FD2-4B3F-8BEC-A29CF0850A15}" srcOrd="0" destOrd="0" parTransId="{7BBCB5B7-C2E6-4FE4-B91E-F157B597EFBC}" sibTransId="{03DC949E-D898-4072-BFDF-E16738212CBB}"/>
    <dgm:cxn modelId="{3B9152BB-2CAF-456D-BE2C-F51243248E90}" type="presOf" srcId="{717E8D71-1FD2-4B3F-8BEC-A29CF0850A15}" destId="{1DD286E0-C779-4B34-814D-C7349614E847}" srcOrd="0" destOrd="0" presId="urn:microsoft.com/office/officeart/2018/2/layout/IconCircleList"/>
    <dgm:cxn modelId="{6AFBD3DC-8190-4DE1-AC57-5A08858662DB}" type="presOf" srcId="{A3058FE3-63C5-4F23-8DF3-1369BB4017A8}" destId="{5F2A83E6-2F77-4998-A16F-548165C82505}" srcOrd="0" destOrd="0" presId="urn:microsoft.com/office/officeart/2018/2/layout/IconCircleList"/>
    <dgm:cxn modelId="{69585A21-43B8-4E63-86E7-5B1B31A7056F}" type="presParOf" srcId="{5F2A83E6-2F77-4998-A16F-548165C82505}" destId="{B41BCB38-DDF6-453E-8D30-5C836B1DF156}" srcOrd="0" destOrd="0" presId="urn:microsoft.com/office/officeart/2018/2/layout/IconCircleList"/>
    <dgm:cxn modelId="{64B8CFE0-0625-4854-B3DE-B0F6CDA4C071}" type="presParOf" srcId="{B41BCB38-DDF6-453E-8D30-5C836B1DF156}" destId="{86ACD9D0-9895-4776-8A70-18570D43AB1C}" srcOrd="0"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Project  document</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custT="1"/>
      <dgm:spPr/>
      <dgm:t>
        <a:bodyPr/>
        <a:lstStyle/>
        <a:p>
          <a:pPr algn="l">
            <a:lnSpc>
              <a:spcPct val="100000"/>
            </a:lnSpc>
          </a:pPr>
          <a:r>
            <a:rPr lang="en-GB" sz="1800">
              <a:solidFill>
                <a:schemeClr val="bg1"/>
              </a:solidFill>
            </a:rPr>
            <a:t>Gain buy-in from stakeholders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sz="2400">
            <a:solidFill>
              <a:schemeClr val="bg1"/>
            </a:solidFill>
          </a:endParaRPr>
        </a:p>
      </dgm:t>
    </dgm:pt>
    <dgm:pt modelId="{473C9BE1-59CC-4FC6-863E-D910A5A769D5}" type="sibTrans" cxnId="{34FD628C-12F6-46A9-9C36-DB4119BDCF08}">
      <dgm:prSet/>
      <dgm:spPr/>
      <dgm:t>
        <a:bodyPr/>
        <a:lstStyle/>
        <a:p>
          <a:pPr algn="l"/>
          <a:endParaRPr lang="en-US" sz="2400">
            <a:solidFill>
              <a:schemeClr val="bg1"/>
            </a:solidFill>
          </a:endParaRPr>
        </a:p>
      </dgm:t>
    </dgm:pt>
    <dgm:pt modelId="{5A2A297F-4738-4312-B85F-7F3BE622E2A7}">
      <dgm:prSet custT="1"/>
      <dgm:spPr/>
      <dgm:t>
        <a:bodyPr/>
        <a:lstStyle/>
        <a:p>
          <a:pPr algn="l">
            <a:lnSpc>
              <a:spcPct val="100000"/>
            </a:lnSpc>
          </a:pPr>
          <a:r>
            <a:rPr lang="en-GB" sz="1800">
              <a:solidFill>
                <a:schemeClr val="bg1"/>
              </a:solidFill>
            </a:rPr>
            <a:t>Tailored to the department / institution</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sz="2400">
            <a:solidFill>
              <a:schemeClr val="bg1"/>
            </a:solidFill>
          </a:endParaRPr>
        </a:p>
      </dgm:t>
    </dgm:pt>
    <dgm:pt modelId="{09A96FC3-902A-45E0-B8EB-4B5203886E46}" type="sibTrans" cxnId="{E0BD26A7-8BE9-4956-B153-91890253FB38}">
      <dgm:prSet/>
      <dgm:spPr/>
      <dgm:t>
        <a:bodyPr/>
        <a:lstStyle/>
        <a:p>
          <a:pPr algn="l"/>
          <a:endParaRPr lang="en-US" sz="2400">
            <a:solidFill>
              <a:schemeClr val="bg1"/>
            </a:solidFill>
          </a:endParaRPr>
        </a:p>
      </dgm:t>
    </dgm:pt>
    <dgm:pt modelId="{880A4281-C6D7-45E7-ADC2-185AE23B286C}">
      <dgm:prSet custT="1"/>
      <dgm:spPr/>
      <dgm:t>
        <a:bodyPr/>
        <a:lstStyle/>
        <a:p>
          <a:pPr algn="l">
            <a:lnSpc>
              <a:spcPct val="100000"/>
            </a:lnSpc>
          </a:pPr>
          <a:r>
            <a:rPr lang="en-GB" sz="1800">
              <a:solidFill>
                <a:schemeClr val="bg1"/>
              </a:solidFill>
            </a:rPr>
            <a:t>Set priorities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sz="2400">
            <a:solidFill>
              <a:schemeClr val="bg1"/>
            </a:solidFill>
          </a:endParaRPr>
        </a:p>
      </dgm:t>
    </dgm:pt>
    <dgm:pt modelId="{155557D2-7EC6-4DF4-B6B5-5C1FF6C1167A}" type="sibTrans" cxnId="{7B5BC82E-5789-4504-AD2A-44E9FAAB4608}">
      <dgm:prSet/>
      <dgm:spPr/>
      <dgm:t>
        <a:bodyPr/>
        <a:lstStyle/>
        <a:p>
          <a:pPr algn="l"/>
          <a:endParaRPr lang="en-US" sz="2400">
            <a:solidFill>
              <a:schemeClr val="bg1"/>
            </a:solidFill>
          </a:endParaRPr>
        </a:p>
      </dgm:t>
    </dgm:pt>
    <dgm:pt modelId="{F07C6589-8298-49E2-ACD5-4F94B8CE2DE5}">
      <dgm:prSet custT="1"/>
      <dgm:spPr/>
      <dgm:t>
        <a:bodyPr/>
        <a:lstStyle/>
        <a:p>
          <a:pPr algn="l">
            <a:lnSpc>
              <a:spcPct val="100000"/>
            </a:lnSpc>
          </a:pPr>
          <a:r>
            <a:rPr lang="en-GB" sz="1800">
              <a:solidFill>
                <a:schemeClr val="bg1"/>
              </a:solidFill>
            </a:rPr>
            <a:t>Aim to obtain financial support</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sz="2400">
            <a:solidFill>
              <a:schemeClr val="bg1"/>
            </a:solidFill>
          </a:endParaRPr>
        </a:p>
      </dgm:t>
    </dgm:pt>
    <dgm:pt modelId="{312114A2-3F18-4D21-8EF8-4BA45F014C8F}" type="sibTrans" cxnId="{08A90812-4C4A-4C08-9DC0-5019FC9C430B}">
      <dgm:prSet/>
      <dgm:spPr/>
      <dgm:t>
        <a:bodyPr/>
        <a:lstStyle/>
        <a:p>
          <a:pPr algn="l"/>
          <a:endParaRPr lang="en-US" sz="2400">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Context of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custT="1"/>
      <dgm:spPr/>
      <dgm:t>
        <a:bodyPr/>
        <a:lstStyle/>
        <a:p>
          <a:pPr>
            <a:lnSpc>
              <a:spcPct val="100000"/>
            </a:lnSpc>
          </a:pPr>
          <a:r>
            <a:rPr lang="en-GB" sz="2300">
              <a:solidFill>
                <a:schemeClr val="bg1"/>
              </a:solidFill>
            </a:rPr>
            <a:t>The legal context</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sz="2300">
            <a:solidFill>
              <a:schemeClr val="bg1"/>
            </a:solidFill>
          </a:endParaRPr>
        </a:p>
      </dgm:t>
    </dgm:pt>
    <dgm:pt modelId="{3A112C5A-47A2-478C-872D-230C9052CE97}" type="sibTrans" cxnId="{FFDBFCFF-DA52-417E-9CD9-1734290ED5CB}">
      <dgm:prSet/>
      <dgm:spPr/>
      <dgm:t>
        <a:bodyPr/>
        <a:lstStyle/>
        <a:p>
          <a:endParaRPr lang="en-US" sz="2300">
            <a:solidFill>
              <a:schemeClr val="bg1"/>
            </a:solidFill>
          </a:endParaRPr>
        </a:p>
      </dgm:t>
    </dgm:pt>
    <dgm:pt modelId="{A66E75F3-CE2A-4580-A242-1DECF4B8E158}">
      <dgm:prSet custT="1"/>
      <dgm:spPr/>
      <dgm:t>
        <a:bodyPr/>
        <a:lstStyle/>
        <a:p>
          <a:pPr>
            <a:lnSpc>
              <a:spcPct val="100000"/>
            </a:lnSpc>
          </a:pPr>
          <a:r>
            <a:rPr lang="en-GB" sz="2300">
              <a:solidFill>
                <a:schemeClr val="bg1"/>
              </a:solidFill>
            </a:rPr>
            <a:t>Financial and technical benefits </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sz="2300">
            <a:solidFill>
              <a:schemeClr val="bg1"/>
            </a:solidFill>
          </a:endParaRPr>
        </a:p>
      </dgm:t>
    </dgm:pt>
    <dgm:pt modelId="{5B920826-188E-4497-A6D3-B000EA94FB9A}" type="sibTrans" cxnId="{7323AD5F-D1AA-49A4-8DB8-E8C417870CB2}">
      <dgm:prSet/>
      <dgm:spPr/>
      <dgm:t>
        <a:bodyPr/>
        <a:lstStyle/>
        <a:p>
          <a:endParaRPr lang="en-US" sz="2300">
            <a:solidFill>
              <a:schemeClr val="bg1"/>
            </a:solidFill>
          </a:endParaRPr>
        </a:p>
      </dgm:t>
    </dgm:pt>
    <dgm:pt modelId="{6026771B-3812-4346-9719-DF235DE6314C}">
      <dgm:prSet custT="1"/>
      <dgm:spPr/>
      <dgm:t>
        <a:bodyPr/>
        <a:lstStyle/>
        <a:p>
          <a:pPr>
            <a:lnSpc>
              <a:spcPct val="100000"/>
            </a:lnSpc>
          </a:pPr>
          <a:r>
            <a:rPr lang="en-US" sz="2300">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sz="2300">
            <a:solidFill>
              <a:schemeClr val="bg1"/>
            </a:solidFill>
          </a:endParaRPr>
        </a:p>
      </dgm:t>
    </dgm:pt>
    <dgm:pt modelId="{F9123333-E7DE-4144-8860-B1AE4ADDE842}" type="parTrans" cxnId="{8F55F84A-DA18-40D0-88F7-80295019DF93}">
      <dgm:prSet/>
      <dgm:spPr/>
      <dgm:t>
        <a:bodyPr/>
        <a:lstStyle/>
        <a:p>
          <a:endParaRPr lang="en-US" sz="2300">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nSpc>
              <a:spcPct val="100000"/>
            </a:lnSpc>
            <a:defRPr cap="all"/>
          </a:pPr>
          <a:r>
            <a:rPr lang="en-US" sz="2800" cap="none">
              <a:solidFill>
                <a:schemeClr val="bg1"/>
              </a:solidFill>
            </a:rPr>
            <a:t>Disclosure trends</a:t>
          </a:r>
        </a:p>
      </dgm:t>
    </dgm:pt>
    <dgm:pt modelId="{C77D0DF9-F644-4DB4-915F-934594377E30}" type="parTrans" cxnId="{8F9C6642-2C82-4B17-BA69-337D74159419}">
      <dgm:prSet/>
      <dgm:spPr/>
      <dgm:t>
        <a:bodyPr/>
        <a:lstStyle/>
        <a:p>
          <a:pPr algn="ctr"/>
          <a:endParaRPr lang="en-US" sz="3200">
            <a:solidFill>
              <a:schemeClr val="bg1"/>
            </a:solidFill>
          </a:endParaRPr>
        </a:p>
      </dgm:t>
    </dgm:pt>
    <dgm:pt modelId="{60620660-6428-4AC1-A94C-C3798C7543FF}" type="sibTrans" cxnId="{8F9C6642-2C82-4B17-BA69-337D74159419}">
      <dgm:prSet/>
      <dgm:spPr/>
      <dgm:t>
        <a:bodyPr/>
        <a:lstStyle/>
        <a:p>
          <a:pPr algn="ctr"/>
          <a:endParaRPr lang="en-US" sz="3200">
            <a:solidFill>
              <a:schemeClr val="bg1"/>
            </a:solidFill>
          </a:endParaRPr>
        </a:p>
      </dgm:t>
    </dgm:pt>
    <dgm:pt modelId="{EAA58103-26AA-4C28-9B24-D3645F45193B}">
      <dgm:prSet custT="1"/>
      <dgm:spPr/>
      <dgm:t>
        <a:bodyPr/>
        <a:lstStyle/>
        <a:p>
          <a:pPr>
            <a:lnSpc>
              <a:spcPct val="100000"/>
            </a:lnSpc>
            <a:defRPr cap="all"/>
          </a:pPr>
          <a:r>
            <a:rPr lang="en-GB" sz="2800" cap="none">
              <a:solidFill>
                <a:schemeClr val="bg1"/>
              </a:solidFill>
            </a:rPr>
            <a:t>Goals</a:t>
          </a:r>
          <a:endParaRPr lang="en-US" sz="2800" cap="none">
            <a:solidFill>
              <a:schemeClr val="bg1"/>
            </a:solidFill>
          </a:endParaRPr>
        </a:p>
      </dgm:t>
    </dgm:pt>
    <dgm:pt modelId="{A4A16C22-8B25-4129-9627-A33EBF549F93}" type="parTrans" cxnId="{22E05AF4-5C9D-4B77-818F-C591D7025310}">
      <dgm:prSet/>
      <dgm:spPr/>
      <dgm:t>
        <a:bodyPr/>
        <a:lstStyle/>
        <a:p>
          <a:pPr algn="ctr"/>
          <a:endParaRPr lang="en-US" sz="3200">
            <a:solidFill>
              <a:schemeClr val="bg1"/>
            </a:solidFill>
          </a:endParaRPr>
        </a:p>
      </dgm:t>
    </dgm:pt>
    <dgm:pt modelId="{4231A41C-DA6D-42AD-8281-302D3B32FC9D}" type="sibTrans" cxnId="{22E05AF4-5C9D-4B77-818F-C591D7025310}">
      <dgm:prSet/>
      <dgm:spPr/>
      <dgm:t>
        <a:bodyPr/>
        <a:lstStyle/>
        <a:p>
          <a:pPr algn="ctr"/>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2"/>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2" custLinFactNeighborX="5992">
        <dgm:presLayoutVars>
          <dgm:chMax val="1"/>
          <dgm:chPref val="1"/>
        </dgm:presLayoutVars>
      </dgm:prSet>
      <dgm:spPr/>
    </dgm:pt>
    <dgm:pt modelId="{EAA9E3E0-4E6F-43FC-883B-C19E22E40DB9}" type="pres">
      <dgm:prSet presAssocID="{60620660-6428-4AC1-A94C-C3798C7543FF}"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2"/>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2" custScaleX="5484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a:solidFill>
                <a:schemeClr val="bg1"/>
              </a:solidFill>
            </a:rPr>
            <a:t>Inspire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a:solidFill>
                <a:schemeClr val="bg1"/>
              </a:solidFill>
            </a:rPr>
            <a:t>Enlighten</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a:solidFill>
                <a:schemeClr val="bg1"/>
              </a:solidFill>
            </a:rPr>
            <a:t>Guilt</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1"/>
          </a:solidFill>
        </a:ln>
      </dgm:spPr>
      <dgm:t>
        <a:bodyPr/>
        <a:lstStyle/>
        <a:p>
          <a:r>
            <a:rPr lang="en-GB">
              <a:solidFill>
                <a:schemeClr val="bg1"/>
              </a:solidFill>
            </a:rPr>
            <a:t>Reward</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2"/>
          </a:solidFill>
        </a:ln>
      </dgm:spPr>
      <dgm:t>
        <a:bodyPr/>
        <a:lstStyle/>
        <a:p>
          <a:r>
            <a:rPr lang="en-GB">
              <a:solidFill>
                <a:schemeClr val="bg1"/>
              </a:solidFill>
            </a:rPr>
            <a:t>Require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a:solidFill>
                <a:schemeClr val="bg1"/>
              </a:solidFill>
            </a:rPr>
            <a:t>Punish</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Complexity</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bg1"/>
              </a:solidFill>
            </a:rPr>
            <a:t>Add accessibility section to project brief, and business case documents.</a:t>
          </a:r>
          <a:endParaRPr lang="en-US" sz="2400" cap="none">
            <a:solidFill>
              <a:schemeClr val="bg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43DA-EB7D-4682-B305-3637479FFCB9}">
      <dsp:nvSpPr>
        <dsp:cNvPr id="0" name=""/>
        <dsp:cNvSpPr/>
      </dsp:nvSpPr>
      <dsp:spPr>
        <a:xfrm>
          <a:off x="0" y="1544224"/>
          <a:ext cx="1593088" cy="159308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334548" y="1878772"/>
          <a:ext cx="923991" cy="923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1934464" y="1544224"/>
          <a:ext cx="3755136" cy="159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GB" sz="3200" kern="1200" cap="none">
              <a:solidFill>
                <a:schemeClr val="bg1"/>
              </a:solidFill>
            </a:rPr>
            <a:t>Talk with colleagues, friends, and family members with disabilities.</a:t>
          </a:r>
          <a:endParaRPr lang="en-US" sz="3200" kern="1200" cap="none">
            <a:solidFill>
              <a:schemeClr val="bg1"/>
            </a:solidFill>
          </a:endParaRPr>
        </a:p>
      </dsp:txBody>
      <dsp:txXfrm>
        <a:off x="1934464" y="1544224"/>
        <a:ext cx="3755136" cy="15930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331690" y="1056620"/>
          <a:ext cx="1035808" cy="1035808"/>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552436" y="1277366"/>
          <a:ext cx="594316" cy="594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57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Elevator pitches</a:t>
          </a:r>
        </a:p>
      </dsp:txBody>
      <dsp:txXfrm>
        <a:off x="571" y="2415058"/>
        <a:ext cx="1698046" cy="1209858"/>
      </dsp:txXfrm>
    </dsp:sp>
    <dsp:sp modelId="{025F50BB-17D6-44CD-BFBE-3757117D4D93}">
      <dsp:nvSpPr>
        <dsp:cNvPr id="0" name=""/>
        <dsp:cNvSpPr/>
      </dsp:nvSpPr>
      <dsp:spPr>
        <a:xfrm>
          <a:off x="2326895" y="1056620"/>
          <a:ext cx="1035808" cy="1035808"/>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547641" y="1277366"/>
          <a:ext cx="594316" cy="594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995776"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Project  document</a:t>
          </a:r>
          <a:endParaRPr lang="en-US" sz="2800" kern="1200" cap="none">
            <a:solidFill>
              <a:schemeClr val="bg1"/>
            </a:solidFill>
          </a:endParaRPr>
        </a:p>
      </dsp:txBody>
      <dsp:txXfrm>
        <a:off x="1995776" y="2415058"/>
        <a:ext cx="1698046" cy="1209858"/>
      </dsp:txXfrm>
    </dsp:sp>
    <dsp:sp modelId="{DB177754-3BD9-4B54-9898-DAC4983642D8}">
      <dsp:nvSpPr>
        <dsp:cNvPr id="0" name=""/>
        <dsp:cNvSpPr/>
      </dsp:nvSpPr>
      <dsp:spPr>
        <a:xfrm>
          <a:off x="4322100" y="1056620"/>
          <a:ext cx="1035808" cy="103580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4542846" y="1277366"/>
          <a:ext cx="594316" cy="594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399098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Report or position paper</a:t>
          </a:r>
          <a:endParaRPr lang="en-US" sz="2800" kern="1200" cap="none">
            <a:solidFill>
              <a:schemeClr val="bg1"/>
            </a:solidFill>
          </a:endParaRPr>
        </a:p>
      </dsp:txBody>
      <dsp:txXfrm>
        <a:off x="3990981" y="2415058"/>
        <a:ext cx="1698046" cy="12098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446570" y="274444"/>
          <a:ext cx="774404" cy="774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973322"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Gain buy-in from stakeholders</a:t>
          </a:r>
          <a:endParaRPr lang="en-US" sz="1800" kern="1200">
            <a:solidFill>
              <a:schemeClr val="bg1"/>
            </a:solidFill>
          </a:endParaRPr>
        </a:p>
      </dsp:txBody>
      <dsp:txXfrm>
        <a:off x="973322" y="1329740"/>
        <a:ext cx="1720898" cy="795915"/>
      </dsp:txXfrm>
    </dsp:sp>
    <dsp:sp modelId="{7F1E5488-5533-49EB-B39D-12628E30ACF4}">
      <dsp:nvSpPr>
        <dsp:cNvPr id="0" name=""/>
        <dsp:cNvSpPr/>
      </dsp:nvSpPr>
      <dsp:spPr>
        <a:xfrm>
          <a:off x="3468625" y="274444"/>
          <a:ext cx="774404" cy="7744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2995378"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Tailored to the department / institution</a:t>
          </a:r>
          <a:endParaRPr lang="en-US" sz="1800" kern="1200">
            <a:solidFill>
              <a:schemeClr val="bg1"/>
            </a:solidFill>
          </a:endParaRPr>
        </a:p>
      </dsp:txBody>
      <dsp:txXfrm>
        <a:off x="2995378" y="1329740"/>
        <a:ext cx="1720898" cy="795915"/>
      </dsp:txXfrm>
    </dsp:sp>
    <dsp:sp modelId="{6B7D284B-EA9F-4BD0-BEB5-98D6B133331F}">
      <dsp:nvSpPr>
        <dsp:cNvPr id="0" name=""/>
        <dsp:cNvSpPr/>
      </dsp:nvSpPr>
      <dsp:spPr>
        <a:xfrm>
          <a:off x="1446570" y="2555880"/>
          <a:ext cx="774404" cy="774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973322"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Set priorities</a:t>
          </a:r>
          <a:endParaRPr lang="en-US" sz="1800" kern="1200">
            <a:solidFill>
              <a:schemeClr val="bg1"/>
            </a:solidFill>
          </a:endParaRPr>
        </a:p>
      </dsp:txBody>
      <dsp:txXfrm>
        <a:off x="973322" y="3611177"/>
        <a:ext cx="1720898" cy="795915"/>
      </dsp:txXfrm>
    </dsp:sp>
    <dsp:sp modelId="{AE0441DA-7631-47CA-96A8-604EDE8BAC97}">
      <dsp:nvSpPr>
        <dsp:cNvPr id="0" name=""/>
        <dsp:cNvSpPr/>
      </dsp:nvSpPr>
      <dsp:spPr>
        <a:xfrm>
          <a:off x="3468625" y="2555880"/>
          <a:ext cx="774404" cy="774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2995378"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Aim to obtain financial support</a:t>
          </a:r>
          <a:endParaRPr lang="en-US" sz="1800" kern="1200">
            <a:solidFill>
              <a:schemeClr val="bg1"/>
            </a:solidFill>
          </a:endParaRPr>
        </a:p>
      </dsp:txBody>
      <dsp:txXfrm>
        <a:off x="2995378" y="3611177"/>
        <a:ext cx="1720898" cy="7959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71"/>
          <a:ext cx="5689600" cy="133725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Context of staff and students with impairments</a:t>
          </a:r>
          <a:endParaRPr lang="en-US" sz="2300" kern="1200">
            <a:solidFill>
              <a:schemeClr val="bg1"/>
            </a:solidFill>
          </a:endParaRPr>
        </a:p>
      </dsp:txBody>
      <dsp:txXfrm>
        <a:off x="1544530" y="571"/>
        <a:ext cx="4145069" cy="1337255"/>
      </dsp:txXfrm>
    </dsp:sp>
    <dsp:sp modelId="{1BFA8CF5-BBCD-4E5B-AD1D-0CF4841EA2AC}">
      <dsp:nvSpPr>
        <dsp:cNvPr id="0" name=""/>
        <dsp:cNvSpPr/>
      </dsp:nvSpPr>
      <dsp:spPr>
        <a:xfrm>
          <a:off x="0" y="1672140"/>
          <a:ext cx="5689600" cy="1337255"/>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Benefits for all</a:t>
          </a:r>
          <a:endParaRPr lang="en-US" sz="2300" kern="1200">
            <a:solidFill>
              <a:schemeClr val="bg1"/>
            </a:solidFill>
          </a:endParaRPr>
        </a:p>
      </dsp:txBody>
      <dsp:txXfrm>
        <a:off x="1544530" y="1672140"/>
        <a:ext cx="4145069" cy="1337255"/>
      </dsp:txXfrm>
    </dsp:sp>
    <dsp:sp modelId="{0E0483B2-EBF0-4905-AA52-BA2C38B26491}">
      <dsp:nvSpPr>
        <dsp:cNvPr id="0" name=""/>
        <dsp:cNvSpPr/>
      </dsp:nvSpPr>
      <dsp:spPr>
        <a:xfrm>
          <a:off x="0" y="334371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Social responsibility / relation to existing strategies</a:t>
          </a:r>
          <a:endParaRPr lang="en-US" sz="2300" kern="1200">
            <a:solidFill>
              <a:schemeClr val="bg1"/>
            </a:solidFill>
          </a:endParaRPr>
        </a:p>
      </dsp:txBody>
      <dsp:txXfrm>
        <a:off x="1544530" y="3343710"/>
        <a:ext cx="4145069" cy="13372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The legal context</a:t>
          </a:r>
          <a:endParaRPr lang="en-US" sz="2300" kern="1200">
            <a:solidFill>
              <a:schemeClr val="bg1"/>
            </a:solidFill>
          </a:endParaRPr>
        </a:p>
      </dsp:txBody>
      <dsp:txXfrm>
        <a:off x="1544530" y="571"/>
        <a:ext cx="4145069" cy="1337255"/>
      </dsp:txXfrm>
    </dsp:sp>
    <dsp:sp modelId="{5BB0369A-51F9-413C-A457-8E8A3265627D}">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Financial and technical benefits </a:t>
          </a:r>
          <a:endParaRPr lang="en-US" sz="2300" kern="1200">
            <a:solidFill>
              <a:schemeClr val="bg1"/>
            </a:solidFill>
          </a:endParaRPr>
        </a:p>
      </dsp:txBody>
      <dsp:txXfrm>
        <a:off x="1544530" y="1672140"/>
        <a:ext cx="4145069" cy="1337255"/>
      </dsp:txXfrm>
    </dsp:sp>
    <dsp:sp modelId="{13D33C15-645E-43D4-B53C-C83B71847FBE}">
      <dsp:nvSpPr>
        <dsp:cNvPr id="0" name=""/>
        <dsp:cNvSpPr/>
      </dsp:nvSpPr>
      <dsp:spPr>
        <a:xfrm>
          <a:off x="0" y="3343710"/>
          <a:ext cx="5689600" cy="133725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Staff development benefits</a:t>
          </a:r>
        </a:p>
      </dsp:txBody>
      <dsp:txXfrm>
        <a:off x="1544530" y="3343710"/>
        <a:ext cx="4145069" cy="13372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2673449" y="412974"/>
          <a:ext cx="2196000" cy="219600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3141449" y="880975"/>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2187161" y="32929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cap="none">
              <a:solidFill>
                <a:schemeClr val="bg1"/>
              </a:solidFill>
            </a:rPr>
            <a:t>Disclosure trends</a:t>
          </a:r>
        </a:p>
      </dsp:txBody>
      <dsp:txXfrm>
        <a:off x="2187161" y="3292975"/>
        <a:ext cx="3600000" cy="720000"/>
      </dsp:txXfrm>
    </dsp:sp>
    <dsp:sp modelId="{DB177754-3BD9-4B54-9898-DAC4983642D8}">
      <dsp:nvSpPr>
        <dsp:cNvPr id="0" name=""/>
        <dsp:cNvSpPr/>
      </dsp:nvSpPr>
      <dsp:spPr>
        <a:xfrm>
          <a:off x="6903450" y="412974"/>
          <a:ext cx="2196000" cy="219600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7371450" y="88097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014258" y="3292975"/>
          <a:ext cx="19743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GB" sz="2800" kern="1200" cap="none">
              <a:solidFill>
                <a:schemeClr val="bg1"/>
              </a:solidFill>
            </a:rPr>
            <a:t>Goals</a:t>
          </a:r>
          <a:endParaRPr lang="en-US" sz="2800" kern="1200" cap="none">
            <a:solidFill>
              <a:schemeClr val="bg1"/>
            </a:solidFill>
          </a:endParaRPr>
        </a:p>
      </dsp:txBody>
      <dsp:txXfrm>
        <a:off x="7014258" y="3292975"/>
        <a:ext cx="1974384"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Guilt</a:t>
          </a:r>
        </a:p>
      </dsp:txBody>
      <dsp:txXfrm>
        <a:off x="5580075" y="3417215"/>
        <a:ext cx="2825723" cy="4727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Complexity</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595209" y="315057"/>
          <a:ext cx="1612687" cy="1612687"/>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938897" y="65874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79678"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Add accessibility section to project brief, and business case documents.</a:t>
          </a:r>
          <a:endParaRPr lang="en-US" sz="2400" kern="1200" cap="none">
            <a:solidFill>
              <a:schemeClr val="bg1"/>
            </a:solidFill>
          </a:endParaRPr>
        </a:p>
      </dsp:txBody>
      <dsp:txXfrm>
        <a:off x="79678" y="2430057"/>
        <a:ext cx="2643750" cy="1991250"/>
      </dsp:txXfrm>
    </dsp:sp>
    <dsp:sp modelId="{FA78E2C9-43DC-42D9-857A-330962B98CA1}">
      <dsp:nvSpPr>
        <dsp:cNvPr id="0" name=""/>
        <dsp:cNvSpPr/>
      </dsp:nvSpPr>
      <dsp:spPr>
        <a:xfrm>
          <a:off x="3701615" y="315057"/>
          <a:ext cx="1612687" cy="1612687"/>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4045303" y="65874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3186084"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3186084" y="2430057"/>
        <a:ext cx="2643750" cy="1991250"/>
      </dsp:txXfrm>
    </dsp:sp>
    <dsp:sp modelId="{00EDD588-5831-4ADB-8549-1AC7328CD1E6}">
      <dsp:nvSpPr>
        <dsp:cNvPr id="0" name=""/>
        <dsp:cNvSpPr/>
      </dsp:nvSpPr>
      <dsp:spPr>
        <a:xfrm>
          <a:off x="6808022" y="315057"/>
          <a:ext cx="1612687" cy="1612687"/>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7151709" y="658744"/>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6292490"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6292490" y="2430057"/>
        <a:ext cx="2643750" cy="19912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Welcome to ‘Making IT accessible for all!’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your time today,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106</a:t>
            </a:fld>
            <a:endParaRPr lang="en-GB"/>
          </a:p>
        </p:txBody>
      </p:sp>
    </p:spTree>
    <p:extLst>
      <p:ext uri="{BB962C8B-B14F-4D97-AF65-F5344CB8AC3E}">
        <p14:creationId xmlns:p14="http://schemas.microsoft.com/office/powerpoint/2010/main" val="13589392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use the remaining time to go through any questions in the chat and open up for further discussion. If you have a question you would like to ask “in person” feel free to put up your hand on Teams.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Disabled students now make up a sizeable minority of the student population. The number is under-reported because many students will not show in the official data. </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Research from Advance HE found the proportion of University staff disclosing as disabled has almost doubled within the last decade.</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affects all of us, everyone will experience some kind of disability or impairment at some point in their lives.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Nicola Yap, a Technical Writer for Google Cloud, has written that we should reframe accessibility as customisation.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Accessibility features can benefit everyone. It’s important to explain these benefits to our user-population so that they can make more effective use of our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endParaRPr lang="en-GB" b="0" i="0">
              <a:solidFill>
                <a:srgbClr val="202124"/>
              </a:solidFill>
              <a:effectLst/>
              <a:latin typeface="Roboto" panose="02000000000000000000" pitchFamily="2" charset="0"/>
            </a:endParaRPr>
          </a:p>
          <a:p>
            <a:r>
              <a:rPr lang="en-GB"/>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shows that the more diverse an organisation the more likely it will out-perform, but how can we foster that diversity unless our services are accessible?</a:t>
            </a:r>
          </a:p>
          <a:p>
            <a:endParaRPr lang="en-GB"/>
          </a:p>
          <a:p>
            <a:r>
              <a:rPr lang="en-GB"/>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from meeting our goals and objectives within digital accessibility. We identified several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World-wide web consortium’s Planning and Managing Web Accessibility guide is a straightforward and digestible approach to implementing digital accessibility within an organisation.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It breaks down the path through four steps.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Each of the steps has a discrete set of activities. In the full presentation (which you can access online) we explain all of these and relate to them to the context of a University IT Department.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During the rest of this hour we’re going to concentrate on what we believe will be most important and valuable for you. We will discuss learning the basics, developing the business case, creating a policy and determining budget and responsibilities, reviewing our websites, integrating goals into polices, and prioritising issues. We will give an overview of the recommendations for sustaining these activities.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a:p>
            <a:r>
              <a:rPr lang="en-GB"/>
              <a:t>Now I’m handing over to Matt to start reviewing this pathway and its context for University IT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ighlight>
                  <a:srgbClr val="FFFF00"/>
                </a:highlight>
              </a:rPr>
              <a:t>Thanks Tamsyn. Hello everyone, I’m Matthew Deeprose. For those who cannot see me I’m a bald white male, in my forties, wearing a black jacket and a green shirt.</a:t>
            </a:r>
          </a:p>
          <a:p>
            <a:endParaRPr lang="en-GB"/>
          </a:p>
          <a:p>
            <a:r>
              <a:rPr lang="en-GB"/>
              <a:t>In this first stage, initiate, we’re concerned with d</a:t>
            </a:r>
            <a:r>
              <a:rPr lang="en-GB" b="0" i="0">
                <a:solidFill>
                  <a:srgbClr val="1D1D1D"/>
                </a:solidFill>
                <a:effectLst/>
                <a:latin typeface="Noto Sans" panose="020B0502040504020204" pitchFamily="34" charset="0"/>
              </a:rPr>
              <a:t>eveloping an understanding of accessibility and building departmental enthusiasm.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578748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By learning the basics, we mean finding out what accessibility is and why it’s important.</a:t>
            </a:r>
          </a:p>
          <a:p>
            <a:r>
              <a:rPr lang="en-GB">
                <a:effectLst/>
              </a:rPr>
              <a:t>The better you and your colleagues understand accessibility, the more effectively it can be implemented and promoted within your department. </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Research by the charity Scope found that </a:t>
            </a:r>
            <a:r>
              <a:rPr lang="en-GB"/>
              <a:t>40% of households include a member with a disability. </a:t>
            </a:r>
          </a:p>
          <a:p>
            <a:endParaRPr lang="en-GB">
              <a:effectLst/>
            </a:endParaRPr>
          </a:p>
          <a:p>
            <a:pPr>
              <a:buFont typeface="Arial" panose="020B0604020202020204" pitchFamily="34" charset="0"/>
              <a:buNone/>
            </a:pPr>
            <a:r>
              <a:rPr lang="en-GB">
                <a:effectLst/>
              </a:rPr>
              <a:t>So talk with colleagues, friends, and family members with disabilities about their experiences.</a:t>
            </a:r>
          </a:p>
          <a:p>
            <a:r>
              <a:rPr lang="en-GB"/>
              <a:t>On the support site, I’ve added some useful introductory resources. If you haven’t tried it yet, the Accessibility Maze is an online game that you and your colleagues can play to learn more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You could sign up for an automated email that teaches you a little about digital accessibility each day. For example “10 Days of accessibility” and Web Content Accessibility Guideline (WCAG) of the day”</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there are numerous online communities and mailing lists.  All these links are on the presentation support site.</a:t>
            </a:r>
          </a:p>
          <a:p>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Access Technology Higher Education Network Mailing List</a:t>
            </a:r>
            <a:endParaRPr lang="en-GB"/>
          </a:p>
          <a:p>
            <a:endParaRPr lang="en-GB">
              <a:hlinkClick r:id="rId3"/>
            </a:endParaRPr>
          </a:p>
          <a:p>
            <a:r>
              <a:rPr lang="en-GB">
                <a:hlinkClick r:id="rId3"/>
              </a:rPr>
              <a:t>https://mailman12.u.washington.edu/mailman/listinfo/athen-list</a:t>
            </a:r>
            <a:endParaRPr lang="en-GB"/>
          </a:p>
          <a:p>
            <a:endParaRPr lang="en-GB"/>
          </a:p>
          <a:p>
            <a:r>
              <a:rPr lang="en-GB">
                <a:hlinkClick r:id="rId4"/>
              </a:rPr>
              <a:t>https://webaim.org/discussion/</a:t>
            </a:r>
            <a:endParaRPr lang="en-GB"/>
          </a:p>
          <a:p>
            <a:endParaRPr lang="en-GB"/>
          </a:p>
          <a:p>
            <a:r>
              <a:rPr lang="en-GB">
                <a:hlinkClick r:id="rId5"/>
              </a:rPr>
              <a:t>https://www.jiscmail.ac.uk/cgi-bin/webadmin?A0=DIGITALACCESSIBILITYREGULATIONS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1425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 departmental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lnSpc>
                <a:spcPct val="100000"/>
              </a:lnSpc>
              <a:defRPr cap="all"/>
            </a:pPr>
            <a:r>
              <a:rPr lang="en-US" sz="1200" cap="none">
                <a:solidFill>
                  <a:schemeClr val="bg1"/>
                </a:solidFill>
              </a:rPr>
              <a:t>In this context, what do we mean by “business case”? It may be a “stockpile” of arguments or elevator pitches that you use, or it could be a</a:t>
            </a:r>
            <a:r>
              <a:rPr lang="en-GB" sz="1200" cap="none">
                <a:solidFill>
                  <a:schemeClr val="bg1"/>
                </a:solidFill>
              </a:rPr>
              <a:t> project business case, or a report or position paper.</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[Move forward]</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Regardless, the aims are that through your arguments being tailored to your department, you can gain buy-in, set accessibility as a priority, and ideally obtain financial support.</a:t>
            </a:r>
            <a:endParaRPr lang="en-US" sz="1200" cap="none">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66108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What’s relevant to explore in the business case will vary between institutions. In the next slides I’m going to highlight a few different angles.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mentioned accessibility features can be considered customisation features. </a:t>
            </a:r>
          </a:p>
          <a:p>
            <a:endParaRPr lang="en-GB"/>
          </a:p>
          <a:p>
            <a:r>
              <a:rPr lang="en-GB"/>
              <a:t>In online meetings, it’s likely that someone has asked for a screen share to be made larger. </a:t>
            </a:r>
          </a:p>
          <a:p>
            <a:r>
              <a:rPr lang="en-GB"/>
              <a:t>[Move forward]</a:t>
            </a:r>
          </a:p>
          <a:p>
            <a:r>
              <a:rPr lang="en-GB"/>
              <a:t>This is dependent on the application reflowing, which is an accessibility Success Criterion.</a:t>
            </a:r>
          </a:p>
          <a:p>
            <a:endParaRPr lang="en-GB"/>
          </a:p>
          <a:p>
            <a:r>
              <a:rPr lang="en-GB"/>
              <a:t>Our business case can explain the benefits both of our services following accessibility guidelines, and how explaining these benefits to our users can help raise effectiveness and digital literacy.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62323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to diminish the experience of those with permanent disabilities or impairments, we may find ourselves dealing with a temporary impairment such as a broken arm, or a situational impairment such as using our device in a bright light. </a:t>
            </a:r>
          </a:p>
          <a:p>
            <a:endParaRPr lang="en-GB"/>
          </a:p>
          <a:p>
            <a:r>
              <a:rPr lang="en-GB"/>
              <a:t>As the W3C says, “accessibility is essential for some, but useful for all.”</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Following accessibility best-practices will help to maximise the potential of our investment in online services for everyone.</a:t>
            </a:r>
          </a:p>
          <a:p>
            <a:r>
              <a:rPr lang="en-GB"/>
              <a:t> </a:t>
            </a:r>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168674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Many accessibility features could be thought of as “dormant” within the computers of our colleagues. </a:t>
            </a:r>
          </a:p>
          <a:p>
            <a:endParaRPr lang="en-GB"/>
          </a:p>
          <a:p>
            <a:r>
              <a:rPr lang="en-GB"/>
              <a:t>Simple techniques such as having your email read aloud to you or knowing how to turn on dictation features can benefit many.</a:t>
            </a:r>
          </a:p>
          <a:p>
            <a:endParaRPr lang="en-GB"/>
          </a:p>
          <a:p>
            <a:r>
              <a:rPr lang="en-GB"/>
              <a:t>So a key part of our business case could be showing the benefits to all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3419696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Review your institution’s access and participation plan to identify disability disclosure trends. Understand your institution’s access and participation goals.</a:t>
            </a:r>
          </a:p>
          <a:p>
            <a:endParaRPr lang="en-GB"/>
          </a:p>
          <a:p>
            <a:r>
              <a:rPr lang="en-GB"/>
              <a:t>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a:solidFill>
                  <a:schemeClr val="bg1"/>
                </a:solidFill>
              </a:rPr>
              <a:t>Most would agree that ensuring our services are accessible is the “right thing to do”</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605215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even just “the thing to do” – if we weren’t testing the accessibility of our services before, our work was not complete.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61764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a:t>Many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a:p>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191290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i="0">
                <a:solidFill>
                  <a:srgbClr val="BDC1C6"/>
                </a:solidFill>
                <a:effectLst/>
                <a:latin typeface="arial" panose="020B0604020202020204" pitchFamily="34" charset="0"/>
              </a:rPr>
              <a:t>Failure to comply with the accessibility regulations, could result in:</a:t>
            </a:r>
            <a:endParaRPr lang="en-GB"/>
          </a:p>
          <a:p>
            <a:pPr lvl="0"/>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8AB4F8"/>
                </a:solidFill>
                <a:effectLst/>
                <a:latin typeface="arial" panose="020B0604020202020204" pitchFamily="34" charset="0"/>
              </a:rPr>
              <a:t>An Equality and Human Rights Commission investigation</a:t>
            </a:r>
            <a:r>
              <a:rPr lang="en-GB" b="0" i="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lvl="0"/>
            <a:r>
              <a:rPr lang="en-GB"/>
              <a:t>A discrimination claim by injured party</a:t>
            </a:r>
          </a:p>
          <a:p>
            <a:pPr lvl="0"/>
            <a:endParaRPr lang="en-US"/>
          </a:p>
          <a:p>
            <a:pPr lvl="0"/>
            <a:r>
              <a:rPr lang="en-GB"/>
              <a:t>Or reputational damage</a:t>
            </a:r>
          </a:p>
          <a:p>
            <a:pPr lvl="0"/>
            <a:endParaRPr lang="en-GB"/>
          </a:p>
          <a:p>
            <a:pPr lvl="0"/>
            <a:r>
              <a:rPr lang="en-GB"/>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a:p>
          <a:p>
            <a:pPr lvl="0"/>
            <a:endParaRPr lang="en-US"/>
          </a:p>
          <a:p>
            <a:endParaRPr lang="en-GB"/>
          </a:p>
          <a:p>
            <a:endParaRPr lang="en-GB"/>
          </a:p>
          <a:p>
            <a:r>
              <a:rPr lang="en-GB"/>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legalistic approach should not be the only argument in your business case. A</a:t>
            </a:r>
            <a:r>
              <a:rPr lang="en-GB" sz="1200"/>
              <a:t>s Lainey Feingold a disability rights lawyer in the US writes, it may mean organisations stop at the point of standards compliance.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organisation Web Accessibility in Mind has published a hierarchy for what motivates accessibility change. </a:t>
            </a:r>
          </a:p>
          <a:p>
            <a:endParaRPr lang="en-GB"/>
          </a:p>
          <a:p>
            <a:r>
              <a:rPr lang="en-GB"/>
              <a:t>They believe the lower elements: guilt, punish, and require are not necessary for effective motivation, even though they are the most commonly used. </a:t>
            </a:r>
          </a:p>
          <a:p>
            <a:endParaRPr lang="en-GB"/>
          </a:p>
          <a:p>
            <a:r>
              <a:rPr lang="en-GB"/>
              <a:t>Rewarding, enlightening and inspiring are much more powerful, try to consider this in your business case.</a:t>
            </a:r>
          </a:p>
          <a:p>
            <a:endParaRPr lang="en-GB"/>
          </a:p>
          <a:p>
            <a:r>
              <a:rPr lang="en-GB"/>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Implementing accessibility has </a:t>
            </a:r>
            <a:r>
              <a:rPr lang="en-GB" b="1"/>
              <a:t>development</a:t>
            </a:r>
            <a:r>
              <a:rPr lang="en-GB"/>
              <a:t> benefits for our IT staff through growing their marketable skills. Research by the Wall Street Journal found that t</a:t>
            </a:r>
            <a:r>
              <a:rPr lang="en-GB">
                <a:solidFill>
                  <a:schemeClr val="bg1"/>
                </a:solidFill>
              </a:rPr>
              <a:t>he number of job listings with “accessibility” in the title increased by 78% in the past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r>
              <a:rPr lang="en-GB"/>
              <a:t>There is a growing demand for IT staff who are competent in accessibility.  And this will only increase. </a:t>
            </a:r>
          </a:p>
          <a:p>
            <a:endParaRPr lang="en-GB"/>
          </a:p>
          <a:p>
            <a:endParaRPr lang="en-GB"/>
          </a:p>
          <a:p>
            <a:r>
              <a:rPr lang="en-GB"/>
              <a:t>You can find more ideas on the W3C’s website and in the full slide deck.</a:t>
            </a:r>
          </a:p>
          <a:p>
            <a:endParaRPr lang="en-GB"/>
          </a:p>
          <a:p>
            <a:r>
              <a:rPr lang="en-GB"/>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https://www.w3.org/WAI/business-case/</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planning stage I’ll hand over to Tamsyn to see if there are any questions from the chat.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194856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Fiona is going to share her experience of building an IT accessibility policy, establishing responsibilities and requesting budget and resources. Later I’ll share our approach to building accessibility testing capability. Over to you Fiona.</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Thanks Fiona! It’s Matt here again. 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a:p>
            <a:r>
              <a:rPr lang="en-GB">
                <a:effectLst/>
              </a:rPr>
              <a:t>This allows us to identify issues to be fixed in existing websites and avoided in future releases, creating a baseline for future work and identifying where training is needed. </a:t>
            </a:r>
          </a:p>
          <a:p>
            <a:endParaRPr lang="en-GB">
              <a:effectLst/>
            </a:endParaRPr>
          </a:p>
          <a:p>
            <a:r>
              <a:rPr lang="en-GB">
                <a:effectLst/>
              </a:rPr>
              <a:t>Results are helpful in stakeholder reporting activities. We can highlight existing problems and their impact so that later on, the impact of positive change can be put into context.</a:t>
            </a:r>
          </a:p>
          <a:p>
            <a:endParaRPr lang="en-GB">
              <a:effectLst/>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Universities IT departments are likely to support hundreds of services, of differing complexity and technology stacks.</a:t>
            </a:r>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we should prioritise and group the services to be reviewed, looking for the greatest opportunities for learning and benefiting users.  This will vary between institutions, but areas to consider include usage and priority.</a:t>
            </a:r>
            <a:endParaRPr lang="en-GB" b="0" i="0">
              <a:solidFill>
                <a:srgbClr val="292929"/>
              </a:solidFill>
              <a:effectLst/>
              <a:latin typeface="charter"/>
            </a:endParaRPr>
          </a:p>
          <a:p>
            <a:endParaRPr lang="en-GB"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Then we should consider how we will perform the testing. </a:t>
            </a:r>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Within the Digital Learning team at the University of Southampton, we’re building an accessibility testing process.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process grows with our familiarity and confidence in accessibility testing. It’s scalable so that we can build team capacity.</a:t>
            </a:r>
          </a:p>
          <a:p>
            <a:endParaRPr lang="en-GB"/>
          </a:p>
          <a:p>
            <a:r>
              <a:rPr lang="en-GB"/>
              <a:t>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Our internal accessibility testing service is based around these 4 levels.</a:t>
            </a:r>
          </a:p>
          <a:p>
            <a:endParaRPr lang="en-GB"/>
          </a:p>
          <a:p>
            <a:r>
              <a:rPr lang="en-GB"/>
              <a:t>The first is the baseline test, mimicking the CDDO.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second level of testing is based around the “W3C Easy checks” which are designed to be quick and easy, rather than definitive.</a:t>
            </a:r>
          </a:p>
          <a:p>
            <a:endParaRPr lang="en-GB"/>
          </a:p>
          <a:p>
            <a:r>
              <a:rPr lang="en-GB"/>
              <a:t>[PROGRESS}</a:t>
            </a:r>
          </a:p>
          <a:p>
            <a:endParaRPr lang="en-GB"/>
          </a:p>
          <a:p>
            <a:r>
              <a:rPr lang="en-GB"/>
              <a:t>Alistair McNaught and Abi James have documented similar tests that can be completed with limited knowledge and tools.</a:t>
            </a:r>
          </a:p>
          <a:p>
            <a:endParaRPr lang="en-GB"/>
          </a:p>
          <a:p>
            <a:endParaRPr lang="en-GB"/>
          </a:p>
          <a:p>
            <a:r>
              <a:rPr lang="en-GB"/>
              <a:t>….</a:t>
            </a:r>
          </a:p>
          <a:p>
            <a:r>
              <a:rPr lang="en-GB" sz="120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59</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our understanding grows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aim is to reach the level of competence that we can potentially follow the Website Accessibility Conformance Evaluation Methodology to perform a full audit.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Even with the results of a Level 1 test we can start creating Accessibility Statements. </a:t>
            </a:r>
          </a:p>
          <a:p>
            <a:endParaRPr lang="en-GB"/>
          </a:p>
          <a:p>
            <a:r>
              <a:rPr lang="en-GB"/>
              <a:t>While accessibility statements should have a minimum set of information, there is the opportunity to add more information that’s </a:t>
            </a:r>
            <a:r>
              <a:rPr lang="en-GB" b="1"/>
              <a:t>relevant and useful for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Promoting and communicating our statements can help to reinforce awareness, demonstrate that we care about removing barriers to the use of services, and encourage reporting of accessibility issues, helping us identify new ways to improve our services and remove accessibility barriers.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Command line tools such as Axe can be used at scale to identify issues across sites. It may help to identify “quick wins” that can be remediated just by adjusting CSS in the case of colour contrast, or adjusting the headers in the case where the </a:t>
            </a:r>
            <a:r>
              <a:rPr lang="en-GB" b="0" i="0">
                <a:solidFill>
                  <a:srgbClr val="C9D1D9"/>
                </a:solidFill>
                <a:effectLst/>
                <a:latin typeface="-apple-system"/>
              </a:rPr>
              <a:t>viewport has been set to disable</a:t>
            </a:r>
            <a:r>
              <a:rPr lang="en-GB"/>
              <a:t> text scaling and zooming.</a:t>
            </a:r>
          </a:p>
          <a:p>
            <a:endParaRPr lang="en-GB"/>
          </a:p>
          <a:p>
            <a:r>
              <a:rPr lang="en-GB"/>
              <a:t>Identifying systemic fixes can help create momentum. It’s a positive way to communicate progress to secure greater commitment. </a:t>
            </a:r>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the implement stage I’ll hand over to Tamsyn to see if there are any questions from the chat.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solidFill>
              </a:rPr>
              <a:t>Over to you Tamsyn.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37158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Thanks Tamsyn, It’s Matt here again looking at the “Implement” stage. This is where we embed accessibility throughout our processes.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D1D1D"/>
                </a:solidFill>
                <a:effectLst/>
                <a:latin typeface="Noto Sans" panose="020B0502040504020204" pitchFamily="34" charset="0"/>
              </a:rPr>
              <a:t>How can we i</a:t>
            </a:r>
            <a:r>
              <a:rPr lang="en-GB"/>
              <a:t>ntegrate the goals from our accessibility policy within departmental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We’re aiming to ensure that accessibility is considered an integral part of day-to-day activity.</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Considering the cost of bugs, the sooner we find them the less they cost to fix.</a:t>
            </a:r>
          </a:p>
        </p:txBody>
      </p:sp>
      <p:sp>
        <p:nvSpPr>
          <p:cNvPr id="4" name="Slide Number Placeholder 3"/>
          <p:cNvSpPr>
            <a:spLocks noGrp="1"/>
          </p:cNvSpPr>
          <p:nvPr>
            <p:ph type="sldNum" sz="quarter" idx="5"/>
          </p:nvPr>
        </p:nvSpPr>
        <p:spPr/>
        <p:txBody>
          <a:bodyPr/>
          <a:lstStyle/>
          <a:p>
            <a:fld id="{E8519701-676E-4F07-A32D-24D1A11027A8}" type="slidenum">
              <a:rPr lang="en-GB" smtClean="0"/>
              <a:t>68</a:t>
            </a:fld>
            <a:endParaRPr lang="en-GB"/>
          </a:p>
        </p:txBody>
      </p:sp>
    </p:spTree>
    <p:extLst>
      <p:ext uri="{BB962C8B-B14F-4D97-AF65-F5344CB8AC3E}">
        <p14:creationId xmlns:p14="http://schemas.microsoft.com/office/powerpoint/2010/main" val="4349540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is no different for accessibility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3685524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sooner we consider accessibility within our IT processes the better.</a:t>
            </a:r>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3665955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Shifting left means testing earlier within our IT development life cycle, and this can be applied to accessibility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So testing for accessibility</a:t>
            </a:r>
          </a:p>
          <a:p>
            <a:r>
              <a:rPr lang="en-GB"/>
              <a:t>{PROGRESS}</a:t>
            </a:r>
          </a:p>
          <a:p>
            <a:r>
              <a:rPr lang="en-GB"/>
              <a:t>Considering accessibility when building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gathering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adding accessibility gateways within our change and release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72</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Behaviour Driven Development is often used to </a:t>
            </a:r>
            <a:r>
              <a:rPr lang="en-GB" b="0" i="0" dirty="0">
                <a:solidFill>
                  <a:srgbClr val="495961"/>
                </a:solidFill>
                <a:effectLst/>
                <a:latin typeface="open sans" panose="020B0606030504020204" pitchFamily="34" charset="0"/>
              </a:rPr>
              <a:t>document and design a deliverable around the behaviour a user anticipates. A method often used for this is </a:t>
            </a:r>
            <a:r>
              <a:rPr lang="en-GB" b="0" i="0" u="sng" dirty="0">
                <a:solidFill>
                  <a:srgbClr val="D5007F"/>
                </a:solidFill>
                <a:effectLst/>
                <a:latin typeface="open sans" panose="020B0606030504020204" pitchFamily="34" charset="0"/>
                <a:hlinkClick r:id="rId3"/>
              </a:rPr>
              <a:t>Gherkin</a:t>
            </a:r>
            <a:r>
              <a:rPr lang="en-GB" b="0" i="0" dirty="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leads us into areas to consider when designing.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400942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p:txBody>
      </p:sp>
      <p:sp>
        <p:nvSpPr>
          <p:cNvPr id="4" name="Slide Number Placeholder 3"/>
          <p:cNvSpPr>
            <a:spLocks noGrp="1"/>
          </p:cNvSpPr>
          <p:nvPr>
            <p:ph type="sldNum" sz="quarter" idx="5"/>
          </p:nvPr>
        </p:nvSpPr>
        <p:spPr/>
        <p:txBody>
          <a:bodyPr/>
          <a:lstStyle/>
          <a:p>
            <a:fld id="{E8519701-676E-4F07-A32D-24D1A11027A8}" type="slidenum">
              <a:rPr lang="en-GB" smtClean="0"/>
              <a:t>76</a:t>
            </a:fld>
            <a:endParaRPr lang="en-GB"/>
          </a:p>
        </p:txBody>
      </p:sp>
    </p:spTree>
    <p:extLst>
      <p:ext uri="{BB962C8B-B14F-4D97-AF65-F5344CB8AC3E}">
        <p14:creationId xmlns:p14="http://schemas.microsoft.com/office/powerpoint/2010/main" val="2898594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University is likely to have a brand with colours, fonts, and other design “tokens”. Optimising the design system for accessibility, for example by using only a subset of a brand palette has sufficient contrast, can be the first steps toward building a component library.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1047413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78</a:t>
            </a:fld>
            <a:endParaRPr lang="en-GB"/>
          </a:p>
        </p:txBody>
      </p:sp>
    </p:spTree>
    <p:extLst>
      <p:ext uri="{BB962C8B-B14F-4D97-AF65-F5344CB8AC3E}">
        <p14:creationId xmlns:p14="http://schemas.microsoft.com/office/powerpoint/2010/main" val="365258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79</a:t>
            </a:fld>
            <a:endParaRPr lang="en-GB"/>
          </a:p>
        </p:txBody>
      </p:sp>
    </p:spTree>
    <p:extLst>
      <p:ext uri="{BB962C8B-B14F-4D97-AF65-F5344CB8AC3E}">
        <p14:creationId xmlns:p14="http://schemas.microsoft.com/office/powerpoint/2010/main" val="21899624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add accessibility within project documentation, for example requiring creation of  accessibility statements,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80</a:t>
            </a:fld>
            <a:endParaRPr lang="en-GB"/>
          </a:p>
        </p:txBody>
      </p:sp>
    </p:spTree>
    <p:extLst>
      <p:ext uri="{BB962C8B-B14F-4D97-AF65-F5344CB8AC3E}">
        <p14:creationId xmlns:p14="http://schemas.microsoft.com/office/powerpoint/2010/main" val="389564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support site we share a role-based example of this, on screen, are examples for a content creator and a developer.</a:t>
            </a:r>
          </a:p>
        </p:txBody>
      </p:sp>
      <p:sp>
        <p:nvSpPr>
          <p:cNvPr id="4" name="Slide Number Placeholder 3"/>
          <p:cNvSpPr>
            <a:spLocks noGrp="1"/>
          </p:cNvSpPr>
          <p:nvPr>
            <p:ph type="sldNum" sz="quarter" idx="5"/>
          </p:nvPr>
        </p:nvSpPr>
        <p:spPr/>
        <p:txBody>
          <a:bodyPr/>
          <a:lstStyle/>
          <a:p>
            <a:fld id="{E8519701-676E-4F07-A32D-24D1A11027A8}" type="slidenum">
              <a:rPr lang="en-GB" smtClean="0"/>
              <a:t>81</a:t>
            </a:fld>
            <a:endParaRPr lang="en-GB"/>
          </a:p>
        </p:txBody>
      </p:sp>
    </p:spTree>
    <p:extLst>
      <p:ext uri="{BB962C8B-B14F-4D97-AF65-F5344CB8AC3E}">
        <p14:creationId xmlns:p14="http://schemas.microsoft.com/office/powerpoint/2010/main" val="746187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add accessibility within project documentation, for example requiring creation of  accessibility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support site we share a role-based example of this, on screen, are examples for a content creator and a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For commercial solutions we can require an Accessibility Conformance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an accessibility roadmap,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lobby our vendors to prioritise 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non-functional requirements.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3176242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84</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85</a:t>
            </a:fld>
            <a:endParaRPr lang="en-GB"/>
          </a:p>
        </p:txBody>
      </p:sp>
    </p:spTree>
    <p:extLst>
      <p:ext uri="{BB962C8B-B14F-4D97-AF65-F5344CB8AC3E}">
        <p14:creationId xmlns:p14="http://schemas.microsoft.com/office/powerpoint/2010/main" val="358612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this presentation we will share some background to put accessibility trends in context, and introduce you to a pathway </a:t>
            </a:r>
            <a:r>
              <a:rPr lang="en-GB">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We’ll share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But we won’t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While the graphic I’ve been using is presented in a more waterfall style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this is just as applicable in Agile.  In the full slide deck I’ve added sections from the agile manifesto and how they can be related to accessibility. But to show you one today.</a:t>
            </a:r>
          </a:p>
        </p:txBody>
      </p:sp>
      <p:sp>
        <p:nvSpPr>
          <p:cNvPr id="4" name="Slide Number Placeholder 3"/>
          <p:cNvSpPr>
            <a:spLocks noGrp="1"/>
          </p:cNvSpPr>
          <p:nvPr>
            <p:ph type="sldNum" sz="quarter" idx="5"/>
          </p:nvPr>
        </p:nvSpPr>
        <p:spPr/>
        <p:txBody>
          <a:bodyPr/>
          <a:lstStyle/>
          <a:p>
            <a:fld id="{E8519701-676E-4F07-A32D-24D1A11027A8}" type="slidenum">
              <a:rPr lang="en-GB" smtClean="0"/>
              <a:t>86</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art of maximising the amount of work not done is always an attractive proposition. Semantic HTML almost always has accessibility baked in. Compare on the left the amount of extra effort required to make a button keyboard accessible with the semantic example on the right.</a:t>
            </a:r>
          </a:p>
        </p:txBody>
      </p:sp>
      <p:sp>
        <p:nvSpPr>
          <p:cNvPr id="4" name="Slide Number Placeholder 3"/>
          <p:cNvSpPr>
            <a:spLocks noGrp="1"/>
          </p:cNvSpPr>
          <p:nvPr>
            <p:ph type="sldNum" sz="quarter" idx="5"/>
          </p:nvPr>
        </p:nvSpPr>
        <p:spPr/>
        <p:txBody>
          <a:bodyPr/>
          <a:lstStyle/>
          <a:p>
            <a:fld id="{E8519701-676E-4F07-A32D-24D1A11027A8}" type="slidenum">
              <a:rPr lang="en-GB" smtClean="0"/>
              <a:t>87</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88</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effectLst/>
              </a:rPr>
              <a:t>It’s important to build motivation by demonstrating initial success.</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Finding issues that are straight-forward to fix can be an effective way to do this. </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Examples might be </a:t>
            </a:r>
          </a:p>
          <a:p>
            <a:pPr marL="0" indent="0">
              <a:buFont typeface="Arial" panose="020B0604020202020204" pitchFamily="34" charset="0"/>
              <a:buNone/>
            </a:pPr>
            <a:r>
              <a:rPr lang="en-GB">
                <a:effectLst/>
              </a:rPr>
              <a:t>-adding really clear focus indicators that meet the new WCAG 2.2 criteria,</a:t>
            </a:r>
          </a:p>
          <a:p>
            <a:pPr marL="0" indent="0">
              <a:buFont typeface="Arial" panose="020B0604020202020204" pitchFamily="34" charset="0"/>
              <a:buNone/>
            </a:pPr>
            <a:r>
              <a:rPr lang="en-GB">
                <a:effectLst/>
              </a:rPr>
              <a:t> or changing “click here” links to be more descriptive.</a:t>
            </a:r>
          </a:p>
          <a:p>
            <a:pPr>
              <a:buFont typeface="Arial" panose="020B0604020202020204" pitchFamily="34" charset="0"/>
              <a:buNone/>
            </a:pPr>
            <a:r>
              <a:rPr lang="en-GB">
                <a:effectLst/>
              </a:rPr>
              <a:t>[PROGRESS]</a:t>
            </a:r>
          </a:p>
          <a:p>
            <a:pPr>
              <a:buFont typeface="Arial" panose="020B0604020202020204" pitchFamily="34" charset="0"/>
              <a:buNone/>
            </a:pPr>
            <a:r>
              <a:rPr lang="en-GB">
                <a:effectLst/>
              </a:rPr>
              <a:t>The accessibility of templates, components, and visual design can help to scale improvements and drive efficiencies. </a:t>
            </a:r>
          </a:p>
          <a:p>
            <a:pPr>
              <a:buFont typeface="Arial" panose="020B0604020202020204" pitchFamily="34" charset="0"/>
              <a:buNone/>
            </a:pPr>
            <a:endParaRPr lang="en-GB">
              <a:effectLst/>
            </a:endParaRPr>
          </a:p>
          <a:p>
            <a:pPr>
              <a:buFont typeface="Arial" panose="020B0604020202020204" pitchFamily="34" charset="0"/>
              <a:buNone/>
            </a:pPr>
            <a:r>
              <a:rPr lang="en-GB">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Procurement and recruitment are also important for scaling and sustaining accessibility.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It probably goes without saying that if we plan to retire systems we can deprioritise fixing accessibility issues we find.</a:t>
            </a:r>
          </a:p>
          <a:p>
            <a:pPr>
              <a:buFont typeface="Arial" panose="020B0604020202020204" pitchFamily="34" charset="0"/>
              <a:buNone/>
            </a:pPr>
            <a:endParaRPr lang="en-GB">
              <a:effectLst/>
            </a:endParaRPr>
          </a:p>
          <a:p>
            <a:pPr>
              <a:buFont typeface="Arial" panose="020B0604020202020204" pitchFamily="34" charset="0"/>
              <a:buNone/>
            </a:pPr>
            <a:r>
              <a:rPr lang="en-GB">
                <a:effectLst/>
              </a:rPr>
              <a:t>How can we prioritise the accessibility issues we find in general?</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90</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Critical issues are when a business critical function cannot be used by someone with a disability.</a:t>
            </a:r>
          </a:p>
          <a:p>
            <a:endParaRPr lang="en-GB"/>
          </a:p>
          <a:p>
            <a:r>
              <a:rPr lang="en-GB"/>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sustain  stage I’ll hand over to Tamsyn to see if there are any questions from the chat.</a:t>
            </a:r>
          </a:p>
        </p:txBody>
      </p:sp>
      <p:sp>
        <p:nvSpPr>
          <p:cNvPr id="4" name="Slide Number Placeholder 3"/>
          <p:cNvSpPr>
            <a:spLocks noGrp="1"/>
          </p:cNvSpPr>
          <p:nvPr>
            <p:ph type="sldNum" sz="quarter" idx="5"/>
          </p:nvPr>
        </p:nvSpPr>
        <p:spPr/>
        <p:txBody>
          <a:bodyPr/>
          <a:lstStyle/>
          <a:p>
            <a:fld id="{E8519701-676E-4F07-A32D-24D1A11027A8}" type="slidenum">
              <a:rPr lang="en-GB" smtClean="0"/>
              <a:t>95</a:t>
            </a:fld>
            <a:endParaRPr lang="en-GB"/>
          </a:p>
        </p:txBody>
      </p:sp>
    </p:spTree>
    <p:extLst>
      <p:ext uri="{BB962C8B-B14F-4D97-AF65-F5344CB8AC3E}">
        <p14:creationId xmlns:p14="http://schemas.microsoft.com/office/powerpoint/2010/main" val="136109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What can we do to sustain our accessibility efforts?</a:t>
            </a:r>
          </a:p>
          <a:p>
            <a:endParaRPr lang="en-GB" b="0" i="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a:solidFill>
                  <a:srgbClr val="1D1D1D"/>
                </a:solidFill>
                <a:effectLst/>
                <a:latin typeface="Noto Sans" panose="020B0502040504020204" pitchFamily="34" charset="0"/>
              </a:rPr>
            </a:br>
            <a:r>
              <a:rPr lang="en-GB" b="0" i="0">
                <a:solidFill>
                  <a:srgbClr val="1D1D1D"/>
                </a:solidFill>
                <a:effectLst/>
                <a:latin typeface="Noto Sans" panose="020B0502040504020204" pitchFamily="34" charset="0"/>
              </a:rPr>
              <a:t>{PROGRESS}</a:t>
            </a:r>
          </a:p>
          <a:p>
            <a:r>
              <a:rPr lang="en-GB" b="0" i="0">
                <a:solidFill>
                  <a:srgbClr val="1D1D1D"/>
                </a:solidFill>
                <a:effectLst/>
                <a:latin typeface="Noto Sans" panose="020B0502040504020204" pitchFamily="34" charset="0"/>
              </a:rPr>
              <a:t>Keep working with your stakeholders, for example:</a:t>
            </a:r>
          </a:p>
          <a:p>
            <a:r>
              <a:rPr lang="en-GB" b="0" i="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Keep track of changes to standards and legislation. Updates to the web content accessibility guidelines are around the corner. The Government will be publishing its reflections on the first year of monitoring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Most importantly, invite user feedback and use it to help guide improvement activities and identify areas in need of attention. Keep c</a:t>
            </a:r>
            <a:r>
              <a:rPr lang="en-GB" sz="1200" cap="none">
                <a:solidFill>
                  <a:schemeClr val="bg1"/>
                </a:solidFill>
              </a:rPr>
              <a:t>ommunicating accessibility improvements and how they benefit your user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cap="none">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a:solidFill>
                  <a:schemeClr val="bg1"/>
                </a:solidFill>
              </a:rPr>
              <a:t>Now I’ll hand back to Tamsyn to bring us to our conclusion.</a:t>
            </a:r>
            <a:endParaRPr lang="en-US"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conclude by summing up what we’ve covered and some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17540720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put some accessibility trends in context and introduced you to a pathway </a:t>
            </a:r>
            <a:r>
              <a:rPr lang="en-GB">
                <a:solidFill>
                  <a:schemeClr val="bg1"/>
                </a:solidFill>
              </a:rPr>
              <a:t>for implementing digital accessibility within your IT department, sharing practical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didn’t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covered some aspects of the “Planning and Managing Digital Accessibility” pathway.</a:t>
            </a:r>
          </a:p>
        </p:txBody>
      </p:sp>
      <p:sp>
        <p:nvSpPr>
          <p:cNvPr id="4" name="Slide Number Placeholder 3"/>
          <p:cNvSpPr>
            <a:spLocks noGrp="1"/>
          </p:cNvSpPr>
          <p:nvPr>
            <p:ph type="sldNum" sz="quarter" idx="5"/>
          </p:nvPr>
        </p:nvSpPr>
        <p:spPr/>
        <p:txBody>
          <a:bodyPr/>
          <a:lstStyle/>
          <a:p>
            <a:fld id="{E8519701-676E-4F07-A32D-24D1A11027A8}" type="slidenum">
              <a:rPr lang="en-GB" smtClean="0"/>
              <a:t>100</a:t>
            </a:fld>
            <a:endParaRPr lang="en-GB"/>
          </a:p>
        </p:txBody>
      </p:sp>
    </p:spTree>
    <p:extLst>
      <p:ext uri="{BB962C8B-B14F-4D97-AF65-F5344CB8AC3E}">
        <p14:creationId xmlns:p14="http://schemas.microsoft.com/office/powerpoint/2010/main" val="31869334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full slide deck covers all aspects of that pathway, made relevant to University IT departments and it’s available on our presentation support site, the address is go.soton.ac.uk/ucisa</a:t>
            </a:r>
          </a:p>
          <a:p>
            <a:endParaRPr lang="en-GB"/>
          </a:p>
          <a:p>
            <a:r>
              <a:rPr lang="en-GB"/>
              <a:t>There you can find a number of further artefacts we have produced or collated, along with all the links we refer to in the slide deck.</a:t>
            </a:r>
          </a:p>
          <a:p>
            <a:endParaRPr lang="en-GB"/>
          </a:p>
          <a:p>
            <a:r>
              <a:rPr lang="en-GB"/>
              <a:t>In a few weeks, the video of today’s session with corrected captions and a transcript will be available on the site .</a:t>
            </a:r>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041224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for a few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9916397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a recent interview, Karl Groves founder of accessibility agency Tenon.io, said, “</a:t>
            </a:r>
            <a:r>
              <a:rPr lang="en-GB" sz="1200"/>
              <a:t>From a security perspective … you've got that pattern in your head ‘filter, validate, escape’. It's how you do things all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accent1"/>
                </a:solidFill>
              </a:rPr>
              <a:t>Same thing goes for accessibility, once you start doing accessibility it becomes how things get done and then it’s not extra work</a:t>
            </a:r>
            <a:r>
              <a:rPr lang="en-GB" sz="12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As we’ve attempted to show, embedding accessibility within our processes and practices makes it become just something that we do. The expected baseline.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3196619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go further, Alistair McNaught, the accessibility consultant says “</a:t>
            </a:r>
            <a:r>
              <a:rPr lang="en-GB" sz="1200"/>
              <a:t>…compliance does not guarantee a good experience any more than non-compliance guarantees a bad one”</a:t>
            </a:r>
            <a:endParaRPr lang="en-GB"/>
          </a:p>
          <a:p>
            <a:endParaRPr lang="en-GB"/>
          </a:p>
          <a:p>
            <a:r>
              <a:rPr lang="en-GB"/>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104</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the end of the full slide deck we’ve added a suggested roadmap for your next steps. We’ll try and follow up any questions we could not answer in a follow up sent to you in a few days. </a:t>
            </a:r>
          </a:p>
          <a:p>
            <a:endParaRPr lang="en-GB"/>
          </a:p>
          <a:p>
            <a:r>
              <a:rPr lang="en-GB"/>
              <a:t>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114560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go.soton.ac.uk/ucisa" TargetMode="External"/><Relationship Id="rId2" Type="http://schemas.openxmlformats.org/officeDocument/2006/relationships/notesSlide" Target="../notesSlides/notesSlide95.xml"/><Relationship Id="rId1" Type="http://schemas.openxmlformats.org/officeDocument/2006/relationships/slideLayout" Target="../slideLayouts/slideLayout19.xml"/><Relationship Id="rId4" Type="http://schemas.openxmlformats.org/officeDocument/2006/relationships/image" Target="../media/image21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hyperlink" Target="https://de.ryerson.ca/wa/maze.html" TargetMode="External"/><Relationship Id="rId7" Type="http://schemas.openxmlformats.org/officeDocument/2006/relationships/diagramQuickStyle" Target="../diagrams/quickStyle1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3.png"/><Relationship Id="rId9" Type="http://schemas.microsoft.com/office/2007/relationships/diagramDrawing" Target="../diagrams/drawing11.xml"/></Relationships>
</file>

<file path=ppt/slides/_rels/slide23.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a11y-with-lindsey.ck.page/b4e437f629" TargetMode="Externa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hyperlink" Target="https://www.jiscmail.ac.uk/cgi-bin/webadmin?A0=DIGITALACCESSIBILITYREGULATIONS" TargetMode="External"/><Relationship Id="rId13" Type="http://schemas.openxmlformats.org/officeDocument/2006/relationships/hyperlink" Target="https://tinyurl.com/a11y-WDA" TargetMode="External"/><Relationship Id="rId3" Type="http://schemas.openxmlformats.org/officeDocument/2006/relationships/image" Target="../media/image63.png"/><Relationship Id="rId7" Type="http://schemas.openxmlformats.org/officeDocument/2006/relationships/hyperlink" Target="https://webaim.org/discussion/" TargetMode="External"/><Relationship Id="rId12"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mailman12.u.washington.edu/mailman/listinfo/athen-list" TargetMode="External"/><Relationship Id="rId11" Type="http://schemas.openxmlformats.org/officeDocument/2006/relationships/hyperlink" Target="https://jisc.onlinesurveys.ac.uk/accessibility-community-request-to-join" TargetMode="External"/><Relationship Id="rId5" Type="http://schemas.openxmlformats.org/officeDocument/2006/relationships/image" Target="../media/image79.png"/><Relationship Id="rId10" Type="http://schemas.openxmlformats.org/officeDocument/2006/relationships/image" Target="../media/image80.png"/><Relationship Id="rId4" Type="http://schemas.openxmlformats.org/officeDocument/2006/relationships/image" Target="../media/image78.svg"/><Relationship Id="rId9"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28.jpeg"/><Relationship Id="rId7" Type="http://schemas.openxmlformats.org/officeDocument/2006/relationships/diagramColors" Target="../diagrams/colors21.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8.sv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147.png"/><Relationship Id="rId7" Type="http://schemas.openxmlformats.org/officeDocument/2006/relationships/diagramQuickStyle" Target="../diagrams/quickStyle3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image" Target="../media/image148.svg"/><Relationship Id="rId9" Type="http://schemas.microsoft.com/office/2007/relationships/diagramDrawing" Target="../diagrams/drawing31.xml"/></Relationships>
</file>

<file path=ppt/slides/_rels/slide6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32.sv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57.svg"/></Relationships>
</file>

<file path=ppt/slides/_rels/slide6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28.jpeg"/><Relationship Id="rId7" Type="http://schemas.openxmlformats.org/officeDocument/2006/relationships/diagramColors" Target="../diagrams/colors32.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svg"/><Relationship Id="rId9" Type="http://schemas.openxmlformats.org/officeDocument/2006/relationships/image" Target="../media/image164.svg"/></Relationships>
</file>

<file path=ppt/slides/_rels/slide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170.sv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3.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makeitfable.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7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svg"/></Relationships>
</file>

<file path=ppt/slides/_rels/slide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8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196.svg"/></Relationships>
</file>

<file path=ppt/slides/_rels/slide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hyperlink" Target="https://codepen.io/matthewdeeprose/pen/KKvvXMr" TargetMode="Externa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9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28.jpeg"/><Relationship Id="rId7" Type="http://schemas.openxmlformats.org/officeDocument/2006/relationships/diagramColors" Target="../diagrams/colors40.xm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Live version)</a:t>
            </a: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vert="horz" lIns="91440" tIns="45720" rIns="91440" bIns="45720" rtlCol="0" anchor="t">
            <a:normAutofit/>
          </a:bodyPr>
          <a:lstStyle/>
          <a:p>
            <a:r>
              <a:rPr lang="en-GB" dirty="0">
                <a:ea typeface="+mn-lt"/>
                <a:cs typeface="+mn-lt"/>
              </a:rPr>
              <a:t>Matthew Deeprose</a:t>
            </a:r>
          </a:p>
          <a:p>
            <a:r>
              <a:rPr lang="en-GB" dirty="0"/>
              <a:t>Tamsyn Smith</a:t>
            </a:r>
            <a:endParaRPr lang="en-US" dirty="0">
              <a:ea typeface="Roboto"/>
            </a:endParaRPr>
          </a:p>
          <a:p>
            <a:r>
              <a:rPr lang="en-GB" dirty="0">
                <a:ea typeface="+mn-lt"/>
                <a:cs typeface="+mn-lt"/>
              </a:rPr>
              <a:t>Dr Fiona Strawbridge</a:t>
            </a:r>
          </a:p>
          <a:p>
            <a:endParaRPr lang="en-GB" dirty="0">
              <a:ea typeface="Roboto"/>
            </a:endParaRPr>
          </a:p>
          <a:p>
            <a:endParaRPr lang="en-GB" dirty="0">
              <a:ea typeface="+mn-lt"/>
              <a:cs typeface="+mn-lt"/>
            </a:endParaRPr>
          </a:p>
          <a:p>
            <a:endParaRPr lang="en-GB" dirty="0">
              <a:ea typeface="Roboto"/>
            </a:endParaRPr>
          </a:p>
          <a:p>
            <a:endParaRPr lang="en-GB" dirty="0">
              <a:ea typeface="Roboto"/>
            </a:endParaRPr>
          </a:p>
        </p:txBody>
      </p:sp>
      <p:sp>
        <p:nvSpPr>
          <p:cNvPr id="4" name="Slide Number Placeholder 3">
            <a:extLst>
              <a:ext uri="{FF2B5EF4-FFF2-40B4-BE49-F238E27FC236}">
                <a16:creationId xmlns:a16="http://schemas.microsoft.com/office/drawing/2014/main" id="{374F5C74-9EFD-4F9E-8B2D-8FF3ACDF2DC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descr="UCISA">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66F595C8-B2DC-433F-91AF-B23A704290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3471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100</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2295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a:solidFill>
                  <a:schemeClr val="tx1"/>
                </a:solidFill>
              </a:rPr>
              <a:t>More resources</a:t>
            </a:r>
            <a:r>
              <a:rPr lang="en-GB" baseline="0">
                <a:solidFill>
                  <a:schemeClr val="tx1"/>
                </a:solidFill>
              </a:rPr>
              <a:t> on the support site</a:t>
            </a:r>
            <a:endParaRPr lang="en-GB">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5740536" y="1733492"/>
            <a:ext cx="6222863" cy="4425401"/>
          </a:xfrm>
        </p:spPr>
        <p:txBody>
          <a:bodyPr>
            <a:normAutofit/>
          </a:bodyPr>
          <a:lstStyle/>
          <a:p>
            <a:pPr>
              <a:buFont typeface="Wingdings" panose="05000000000000000000" pitchFamily="2" charset="2"/>
              <a:buChar char="ü"/>
            </a:pPr>
            <a:r>
              <a:rPr lang="en-GB"/>
              <a:t>Slide decks</a:t>
            </a:r>
          </a:p>
          <a:p>
            <a:pPr>
              <a:buFont typeface="Wingdings" panose="05000000000000000000" pitchFamily="2" charset="2"/>
              <a:buChar char="ü"/>
            </a:pPr>
            <a:r>
              <a:rPr lang="en-GB"/>
              <a:t>Artefacts</a:t>
            </a:r>
          </a:p>
          <a:p>
            <a:pPr>
              <a:buFont typeface="Wingdings" panose="05000000000000000000" pitchFamily="2" charset="2"/>
              <a:buChar char="ü"/>
            </a:pPr>
            <a:r>
              <a:rPr lang="en-GB"/>
              <a:t>Links</a:t>
            </a:r>
          </a:p>
          <a:p>
            <a:pPr>
              <a:buFont typeface="Wingdings" panose="05000000000000000000" pitchFamily="2" charset="2"/>
              <a:buChar char="ü"/>
            </a:pPr>
            <a:r>
              <a:rPr lang="en-GB"/>
              <a:t>Video with corrected captions and transcript</a:t>
            </a:r>
          </a:p>
          <a:p>
            <a:pPr>
              <a:buFont typeface="Wingdings" panose="05000000000000000000" pitchFamily="2" charset="2"/>
              <a:buChar char="ü"/>
            </a:pPr>
            <a:endParaRPr lang="en-GB"/>
          </a:p>
          <a:p>
            <a:pPr marL="0" indent="0">
              <a:buNone/>
            </a:pPr>
            <a:r>
              <a:rPr lang="en-GB">
                <a:hlinkClick r:id="rId3"/>
              </a:rPr>
              <a:t>https://go.soton.ac.uk/ucisa</a:t>
            </a:r>
            <a:r>
              <a:rPr lang="en-GB"/>
              <a:t> </a:t>
            </a:r>
          </a:p>
        </p:txBody>
      </p:sp>
      <p:sp>
        <p:nvSpPr>
          <p:cNvPr id="3" name="Slide Number Placeholder 2">
            <a:extLst>
              <a:ext uri="{FF2B5EF4-FFF2-40B4-BE49-F238E27FC236}">
                <a16:creationId xmlns:a16="http://schemas.microsoft.com/office/drawing/2014/main" id="{501291CA-A25B-46E0-8B42-0818CB6054C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101</a:t>
            </a:fld>
            <a:endParaRPr lang="en-GB"/>
          </a:p>
        </p:txBody>
      </p:sp>
      <p:sp>
        <p:nvSpPr>
          <p:cNvPr id="6" name="Footer Placeholder 5">
            <a:extLst>
              <a:ext uri="{FF2B5EF4-FFF2-40B4-BE49-F238E27FC236}">
                <a16:creationId xmlns:a16="http://schemas.microsoft.com/office/drawing/2014/main" id="{07AC9AC8-5EAA-4783-82CA-05595FFA6D8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8" name="Picture 7">
            <a:extLst>
              <a:ext uri="{FF2B5EF4-FFF2-40B4-BE49-F238E27FC236}">
                <a16:creationId xmlns:a16="http://schemas.microsoft.com/office/drawing/2014/main" id="{F7A27F96-BA40-449C-817D-5163531C9B9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96" y="147952"/>
            <a:ext cx="5069644" cy="6136938"/>
          </a:xfrm>
          <a:prstGeom prst="rect">
            <a:avLst/>
          </a:prstGeom>
          <a:ln w="38100">
            <a:solidFill>
              <a:schemeClr val="bg1"/>
            </a:solidFill>
          </a:ln>
        </p:spPr>
      </p:pic>
    </p:spTree>
    <p:extLst>
      <p:ext uri="{BB962C8B-B14F-4D97-AF65-F5344CB8AC3E}">
        <p14:creationId xmlns:p14="http://schemas.microsoft.com/office/powerpoint/2010/main" val="16200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sp>
        <p:nvSpPr>
          <p:cNvPr id="3" name="Footer Placeholder 2">
            <a:extLst>
              <a:ext uri="{FF2B5EF4-FFF2-40B4-BE49-F238E27FC236}">
                <a16:creationId xmlns:a16="http://schemas.microsoft.com/office/drawing/2014/main" id="{39F3A7AE-A8DC-4926-8532-5BDBC26106E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a:t>“From a security perspective you’re always </a:t>
            </a:r>
            <a:r>
              <a:rPr lang="en-GB" sz="2800" err="1"/>
              <a:t>gonna</a:t>
            </a:r>
            <a:r>
              <a:rPr lang="en-GB" sz="2800"/>
              <a:t> filter, escape, and validate any input that comes from the outside world… you've got that pattern in your head ‘filter, validate, escape’. It's how you do things all the time. </a:t>
            </a:r>
            <a:r>
              <a:rPr lang="en-GB" sz="2800">
                <a:solidFill>
                  <a:schemeClr val="accent1"/>
                </a:solidFill>
              </a:rPr>
              <a:t>Same thing goes for accessibility, once you start doing accessibility it becomes how things get done and then it’s not extra work</a:t>
            </a:r>
            <a:r>
              <a:rPr lang="en-GB" sz="2800"/>
              <a:t>”</a:t>
            </a:r>
          </a:p>
        </p:txBody>
      </p:sp>
      <p:sp>
        <p:nvSpPr>
          <p:cNvPr id="4" name="Slide Number Placeholder 3">
            <a:extLst>
              <a:ext uri="{FF2B5EF4-FFF2-40B4-BE49-F238E27FC236}">
                <a16:creationId xmlns:a16="http://schemas.microsoft.com/office/drawing/2014/main" id="{F6CB8D89-7D94-4AE3-85C3-A79E326745A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C8874DE3-E2E4-4551-AFD6-C04133D40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fontScale="92500"/>
          </a:bodyPr>
          <a:lstStyle/>
          <a:p>
            <a:pPr marL="0" indent="0">
              <a:lnSpc>
                <a:spcPct val="110000"/>
              </a:lnSpc>
              <a:buNone/>
            </a:pPr>
            <a:r>
              <a:rPr lang="en-GB" sz="4800"/>
              <a:t>“…compliance does not guarantee a good experience any more than non-compliance guarantees a bad one”</a:t>
            </a:r>
          </a:p>
        </p:txBody>
      </p:sp>
      <p:sp>
        <p:nvSpPr>
          <p:cNvPr id="5" name="Slide Number Placeholder 4">
            <a:extLst>
              <a:ext uri="{FF2B5EF4-FFF2-40B4-BE49-F238E27FC236}">
                <a16:creationId xmlns:a16="http://schemas.microsoft.com/office/drawing/2014/main" id="{B17C9B54-6E5F-4E15-B939-F29DFA13D48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pic>
        <p:nvPicPr>
          <p:cNvPr id="3078" name="Picture 6">
            <a:extLst>
              <a:ext uri="{FF2B5EF4-FFF2-40B4-BE49-F238E27FC236}">
                <a16:creationId xmlns:a16="http://schemas.microsoft.com/office/drawing/2014/main" id="{C0AD730F-7330-4079-9E31-C463E4810B56}"/>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7F12FD-E44E-4F0C-82B4-3041B849B9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a:t>The full slide deck has a suggested roadmap for your next steps.</a:t>
            </a:r>
          </a:p>
          <a:p>
            <a:endParaRPr lang="en-GB"/>
          </a:p>
          <a:p>
            <a:r>
              <a:rPr lang="en-GB"/>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105</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62376929-0DCF-4329-B37A-F63681226E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3" name="Footer Placeholder 2">
            <a:extLst>
              <a:ext uri="{FF2B5EF4-FFF2-40B4-BE49-F238E27FC236}">
                <a16:creationId xmlns:a16="http://schemas.microsoft.com/office/drawing/2014/main" id="{B7CADF05-416A-44CB-A786-4E77E13FA6B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a:t>Question and Answer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107</a:t>
            </a:fld>
            <a:endParaRPr lang="en-GB"/>
          </a:p>
        </p:txBody>
      </p:sp>
      <p:sp>
        <p:nvSpPr>
          <p:cNvPr id="3" name="Footer Placeholder 2">
            <a:extLst>
              <a:ext uri="{FF2B5EF4-FFF2-40B4-BE49-F238E27FC236}">
                <a16:creationId xmlns:a16="http://schemas.microsoft.com/office/drawing/2014/main" id="{7EA7AD10-4AF0-4994-BAF4-22E930FB939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a:t>
            </a:fld>
            <a:endParaRPr lang="en-GB"/>
          </a:p>
        </p:txBody>
      </p:sp>
      <p:sp>
        <p:nvSpPr>
          <p:cNvPr id="3" name="Footer Placeholder 2">
            <a:extLst>
              <a:ext uri="{FF2B5EF4-FFF2-40B4-BE49-F238E27FC236}">
                <a16:creationId xmlns:a16="http://schemas.microsoft.com/office/drawing/2014/main" id="{5F1288CD-407C-46F0-A460-DDAF9ECB3B5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a:t>
            </a:fld>
            <a:endParaRPr lang="en-GB"/>
          </a:p>
        </p:txBody>
      </p:sp>
      <p:sp>
        <p:nvSpPr>
          <p:cNvPr id="3" name="Footer Placeholder 2">
            <a:extLst>
              <a:ext uri="{FF2B5EF4-FFF2-40B4-BE49-F238E27FC236}">
                <a16:creationId xmlns:a16="http://schemas.microsoft.com/office/drawing/2014/main" id="{EB257DF4-60BF-4E16-838F-B09EFBAF50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a:t>
            </a:r>
            <a:r>
              <a:rPr lang="en-GB">
                <a:solidFill>
                  <a:schemeClr val="accent1"/>
                </a:solidFill>
              </a:rPr>
              <a:t>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13</a:t>
            </a:fld>
            <a:endParaRPr lang="en-GB"/>
          </a:p>
        </p:txBody>
      </p:sp>
      <p:pic>
        <p:nvPicPr>
          <p:cNvPr id="1026" name="Picture 2" descr="Profile photo of Nicola Y.">
            <a:extLst>
              <a:ext uri="{FF2B5EF4-FFF2-40B4-BE49-F238E27FC236}">
                <a16:creationId xmlns:a16="http://schemas.microsoft.com/office/drawing/2014/main" id="{8A3A6526-0259-4B73-AE7E-79F49D4E549E}"/>
              </a:ext>
              <a:ext uri="{C183D7F6-B498-43B3-948B-1728B52AA6E4}">
                <adec:decorative xmlns:adec="http://schemas.microsoft.com/office/drawing/2017/decorative" val="0"/>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23F8C13-E606-4F47-986C-C4ACD7079C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188"/>
            <a:ext cx="5689600" cy="4681951"/>
          </a:xfrm>
        </p:spPr>
        <p:txBody>
          <a:bodyPr anchor="ctr">
            <a:normAutofit/>
          </a:bodyPr>
          <a:lstStyle/>
          <a:p>
            <a:pPr marL="457200" lvl="1" indent="0">
              <a:buNone/>
            </a:pPr>
            <a:r>
              <a:rPr lang="en-GB" sz="2900"/>
              <a:t>“Greater diversity… is correlated with significantly greater likelihood of outperformance. </a:t>
            </a:r>
            <a:r>
              <a:rPr lang="en-GB" sz="2900">
                <a:solidFill>
                  <a:schemeClr val="accent1"/>
                </a:solidFill>
              </a:rPr>
              <a:t>More than that, fostering a diverse and inclusive culture is a critical success factor</a:t>
            </a:r>
            <a:r>
              <a:rPr lang="en-GB" sz="2900"/>
              <a:t>: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 uri="{C183D7F6-B498-43B3-948B-1728B52AA6E4}">
                <adec:decorative xmlns:adec="http://schemas.microsoft.com/office/drawing/2017/decorative" val="1"/>
              </a:ext>
            </a:extLst>
          </p:cNvPr>
          <p:cNvSpPr>
            <a:spLocks noGrp="1"/>
          </p:cNvSpPr>
          <p:nvPr>
            <p:ph type="sldNum" sz="quarter" idx="4"/>
          </p:nvPr>
        </p:nvSpPr>
        <p:spPr>
          <a:xfrm>
            <a:off x="11218125" y="6447338"/>
            <a:ext cx="905107" cy="372627"/>
          </a:xfrm>
        </p:spPr>
        <p:txBody>
          <a:bodyPr anchor="ctr">
            <a:normAutofit/>
          </a:bodyPr>
          <a:lstStyle/>
          <a:p>
            <a:pPr>
              <a:spcAft>
                <a:spcPts val="600"/>
              </a:spcAft>
            </a:pPr>
            <a:fld id="{51AC9CB8-E4A1-4C80-A0FE-41AB03406E23}" type="slidenum">
              <a:rPr lang="en-GB" smtClean="0"/>
              <a:pPr>
                <a:spcAft>
                  <a:spcPts val="600"/>
                </a:spcAft>
              </a:pPr>
              <a:t>14</a:t>
            </a:fld>
            <a:endParaRPr lang="en-GB"/>
          </a:p>
        </p:txBody>
      </p:sp>
      <p:sp>
        <p:nvSpPr>
          <p:cNvPr id="2" name="Footer Placeholder 1">
            <a:extLst>
              <a:ext uri="{FF2B5EF4-FFF2-40B4-BE49-F238E27FC236}">
                <a16:creationId xmlns:a16="http://schemas.microsoft.com/office/drawing/2014/main" id="{36963267-1126-43EF-955F-8200814962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3" name="Footer Placeholder 2">
            <a:extLst>
              <a:ext uri="{FF2B5EF4-FFF2-40B4-BE49-F238E27FC236}">
                <a16:creationId xmlns:a16="http://schemas.microsoft.com/office/drawing/2014/main" id="{8F2D4E6A-6851-410E-8B6F-6E5008EAE81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4E9A061-4C19-4E74-B746-905CBF7955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17</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r>
              <a:rPr lang="en-GB" sz="2000" b="0">
                <a:solidFill>
                  <a:schemeClr val="bg1"/>
                </a:solidFill>
              </a:rPr>
              <a:t>Explore current environment</a:t>
            </a:r>
          </a:p>
          <a:p>
            <a:pPr marL="285750" lvl="0" indent="-285750" algn="l">
              <a:buFont typeface="Arial" panose="020B0604020202020204" pitchFamily="34" charset="0"/>
              <a:buChar char="•"/>
            </a:pPr>
            <a:r>
              <a:rPr lang="en-GB" sz="2000" b="0" i="0">
                <a:solidFill>
                  <a:schemeClr val="bg1"/>
                </a:solidFill>
              </a:rPr>
              <a:t>Set objectives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Raise awareness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r>
              <a:rPr lang="en-GB" sz="2000" b="0" i="0">
                <a:solidFill>
                  <a:schemeClr val="bg1"/>
                </a:solidFill>
              </a:rPr>
              <a:t>environment</a:t>
            </a:r>
            <a:endParaRPr lang="en-GB" sz="2000" b="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Monitoring</a:t>
            </a:r>
            <a:endParaRPr lang="en-GB" sz="2000" b="0">
              <a:solidFill>
                <a:schemeClr val="bg1"/>
              </a:solidFill>
            </a:endParaRPr>
          </a:p>
          <a:p>
            <a:pPr marL="285750" lvl="0" indent="-285750" algn="l">
              <a:buFont typeface="Arial" panose="020B0604020202020204" pitchFamily="34" charset="0"/>
              <a:buChar char="•"/>
            </a:pPr>
            <a:r>
              <a:rPr lang="en-GB" sz="2000" b="0">
                <a:solidFill>
                  <a:schemeClr val="bg1"/>
                </a:solidFill>
              </a:rPr>
              <a:t>Engage stake holders</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Build skills and expertise</a:t>
            </a: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r>
              <a:rPr lang="en-GB" sz="2000" b="0" i="0">
                <a:solidFill>
                  <a:schemeClr val="bg1"/>
                </a:solidFill>
              </a:rPr>
              <a:t>Assign tasks Evaluate </a:t>
            </a: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Track / communicate progress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Monitor services</a:t>
            </a:r>
          </a:p>
          <a:p>
            <a:pPr marL="285750" lvl="0" indent="-285750" algn="l">
              <a:buFont typeface="Arial" panose="020B0604020202020204" pitchFamily="34" charset="0"/>
              <a:buChar char="•"/>
            </a:pPr>
            <a:r>
              <a:rPr lang="en-GB" sz="2000" b="0">
                <a:solidFill>
                  <a:schemeClr val="bg1"/>
                </a:solidFill>
              </a:rPr>
              <a:t>Engage with stakeholders</a:t>
            </a:r>
          </a:p>
          <a:p>
            <a:pPr marL="285750" lvl="0" indent="-285750" algn="l">
              <a:buFont typeface="Arial" panose="020B0604020202020204" pitchFamily="34" charset="0"/>
              <a:buChar char="•"/>
            </a:pPr>
            <a:r>
              <a:rPr lang="en-GB" sz="2000" b="0" i="0">
                <a:solidFill>
                  <a:schemeClr val="bg1"/>
                </a:solidFill>
              </a:rPr>
              <a:t>Track standards and legislation</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Adapt to new technologies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Incorporate user feedback</a:t>
            </a:r>
            <a:endParaRPr lang="en-GB" sz="2000" b="0">
              <a:solidFill>
                <a:schemeClr val="bg1"/>
              </a:solidFill>
            </a:endParaRPr>
          </a:p>
        </p:txBody>
      </p:sp>
      <p:sp>
        <p:nvSpPr>
          <p:cNvPr id="3" name="Footer Placeholder 2">
            <a:extLst>
              <a:ext uri="{FF2B5EF4-FFF2-40B4-BE49-F238E27FC236}">
                <a16:creationId xmlns:a16="http://schemas.microsoft.com/office/drawing/2014/main" id="{C636C89D-FD3D-4E7B-B490-D9B28C4C09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017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18</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lvl="0" algn="l"/>
            <a:r>
              <a:rPr lang="en-GB" sz="2000" b="0" i="0">
                <a:solidFill>
                  <a:schemeClr val="bg1"/>
                </a:solidFill>
              </a:rPr>
              <a:t> </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a:t>Planning and Managing Web Accessibility </a:t>
            </a:r>
            <a:r>
              <a:rPr lang="en-GB">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a:t>Sections of this presentation are based on “Planning and Managing Web Accessibility” from the Web Accessibility Initiative (WAI). Copyright © 2021 W3C® (MIT, ERCIM, Keio). Status: Updated 31 March 2016.</a:t>
            </a:r>
          </a:p>
          <a:p>
            <a:pPr marL="0" indent="0">
              <a:lnSpc>
                <a:spcPct val="100000"/>
              </a:lnSpc>
              <a:buNone/>
            </a:pPr>
            <a:endParaRPr lang="en-GB">
              <a:hlinkClick r:id="rId3"/>
            </a:endParaRPr>
          </a:p>
          <a:p>
            <a:pPr marL="0" indent="0">
              <a:lnSpc>
                <a:spcPct val="100000"/>
              </a:lnSpc>
              <a:buNone/>
            </a:pPr>
            <a:r>
              <a:rPr lang="en-GB">
                <a:hlinkClick r:id="rId3"/>
              </a:rPr>
              <a:t>https://www.w3.org/WAI/planning-and-managing/</a:t>
            </a:r>
            <a:r>
              <a:rPr lang="en-GB"/>
              <a:t> </a:t>
            </a:r>
          </a:p>
        </p:txBody>
      </p:sp>
      <p:sp>
        <p:nvSpPr>
          <p:cNvPr id="4" name="Slide Number Placeholder 3">
            <a:extLst>
              <a:ext uri="{FF2B5EF4-FFF2-40B4-BE49-F238E27FC236}">
                <a16:creationId xmlns:a16="http://schemas.microsoft.com/office/drawing/2014/main" id="{7D032755-FC70-454D-AA4C-FCC3CC66E07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2" name="Footer Placeholder 1">
            <a:extLst>
              <a:ext uri="{FF2B5EF4-FFF2-40B4-BE49-F238E27FC236}">
                <a16:creationId xmlns:a16="http://schemas.microsoft.com/office/drawing/2014/main" id="{50D06089-CEE3-4D2A-8D25-882A2C43AC4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20</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253BAAA-88A4-40D3-90AD-8B990758D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21</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0C9ACC9-E6ED-41C9-9A00-7854DFF88BC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a:xfrm>
            <a:off x="190500" y="147952"/>
            <a:ext cx="11772899" cy="1153360"/>
          </a:xfrm>
        </p:spPr>
        <p:txBody>
          <a:bodyPr anchor="ctr">
            <a:normAutofit/>
          </a:bodyPr>
          <a:lstStyle/>
          <a:p>
            <a:r>
              <a:rPr lang="en-GB"/>
              <a:t>Resources for learning the basics</a:t>
            </a:r>
          </a:p>
        </p:txBody>
      </p:sp>
      <p:pic>
        <p:nvPicPr>
          <p:cNvPr id="7"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73239C29-E3BE-4CDB-BFD9-BF45D373BF1A}"/>
              </a:ext>
            </a:extLst>
          </p:cNvPr>
          <p:cNvPicPr>
            <a:picLocks noGrp="1" noChangeAspect="1"/>
          </p:cNvPicPr>
          <p:nvPr>
            <p:ph sz="half" idx="2"/>
          </p:nvPr>
        </p:nvPicPr>
        <p:blipFill rotWithShape="1">
          <a:blip r:embed="rId4"/>
          <a:srcRect l="14692" r="16943"/>
          <a:stretch/>
        </p:blipFill>
        <p:spPr>
          <a:xfrm>
            <a:off x="6273799" y="1500809"/>
            <a:ext cx="5689600" cy="4681330"/>
          </a:xfrm>
          <a:noFill/>
          <a:ln w="38100">
            <a:solidFill>
              <a:schemeClr val="bg1"/>
            </a:solidFill>
          </a:ln>
        </p:spPr>
      </p:pic>
      <p:sp>
        <p:nvSpPr>
          <p:cNvPr id="4" name="Slide Number Placeholder 3">
            <a:extLst>
              <a:ext uri="{FF2B5EF4-FFF2-40B4-BE49-F238E27FC236}">
                <a16:creationId xmlns:a16="http://schemas.microsoft.com/office/drawing/2014/main" id="{430ED464-1119-44DC-89C6-AF5AA6F3F22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
        <p:nvSpPr>
          <p:cNvPr id="3" name="Footer Placeholder 2">
            <a:extLst>
              <a:ext uri="{FF2B5EF4-FFF2-40B4-BE49-F238E27FC236}">
                <a16:creationId xmlns:a16="http://schemas.microsoft.com/office/drawing/2014/main" id="{9DD64BD2-0646-4B10-BA76-622269F62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graphicFrame>
        <p:nvGraphicFramePr>
          <p:cNvPr id="9" name="Content Placeholder 2" descr="Research, Training, Talk with colleagues with disabilities, Demonstrations.">
            <a:extLst>
              <a:ext uri="{FF2B5EF4-FFF2-40B4-BE49-F238E27FC236}">
                <a16:creationId xmlns:a16="http://schemas.microsoft.com/office/drawing/2014/main" id="{E5FB04D9-039B-4FE0-9037-85C31AF21ACE}"/>
              </a:ext>
            </a:extLst>
          </p:cNvPr>
          <p:cNvGraphicFramePr>
            <a:graphicFrameLocks noGrp="1"/>
          </p:cNvGraphicFramePr>
          <p:nvPr>
            <p:ph sz="half" idx="1"/>
            <p:extLst>
              <p:ext uri="{D42A27DB-BD31-4B8C-83A1-F6EECF244321}">
                <p14:modId xmlns:p14="http://schemas.microsoft.com/office/powerpoint/2010/main" val="348187411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658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a:xfrm>
            <a:off x="1429843" y="1500809"/>
            <a:ext cx="5689600" cy="4681330"/>
          </a:xfrm>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571"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6" name="Footer Placeholder 5">
            <a:extLst>
              <a:ext uri="{FF2B5EF4-FFF2-40B4-BE49-F238E27FC236}">
                <a16:creationId xmlns:a16="http://schemas.microsoft.com/office/drawing/2014/main" id="{FBD1CA9F-4A7B-4796-B10D-FC4E168C29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 / Communities</a:t>
            </a:r>
          </a:p>
        </p:txBody>
      </p:sp>
      <p:pic>
        <p:nvPicPr>
          <p:cNvPr id="20" name="Graphic 19">
            <a:extLst>
              <a:ext uri="{FF2B5EF4-FFF2-40B4-BE49-F238E27FC236}">
                <a16:creationId xmlns:a16="http://schemas.microsoft.com/office/drawing/2014/main" id="{DC948E9C-1CDD-4B94-A944-225D84E685E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69" y="1988354"/>
            <a:ext cx="1774054" cy="1774054"/>
          </a:xfrm>
          <a:prstGeom prst="rect">
            <a:avLst/>
          </a:prstGeom>
        </p:spPr>
      </p:pic>
      <p:pic>
        <p:nvPicPr>
          <p:cNvPr id="21" name="Picture 20">
            <a:extLst>
              <a:ext uri="{FF2B5EF4-FFF2-40B4-BE49-F238E27FC236}">
                <a16:creationId xmlns:a16="http://schemas.microsoft.com/office/drawing/2014/main" id="{73E0C056-2927-4ADA-A149-1C919B1866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134" y="2025040"/>
            <a:ext cx="1774054" cy="1774054"/>
          </a:xfrm>
          <a:prstGeom prst="rect">
            <a:avLst/>
          </a:prstGeom>
        </p:spPr>
      </p:pic>
      <p:sp>
        <p:nvSpPr>
          <p:cNvPr id="27" name="TextBox 26">
            <a:extLst>
              <a:ext uri="{FF2B5EF4-FFF2-40B4-BE49-F238E27FC236}">
                <a16:creationId xmlns:a16="http://schemas.microsoft.com/office/drawing/2014/main" id="{FB0D63EC-83B4-47ED-AEB5-E16CC821479E}"/>
              </a:ext>
            </a:extLst>
          </p:cNvPr>
          <p:cNvSpPr txBox="1"/>
          <p:nvPr/>
        </p:nvSpPr>
        <p:spPr>
          <a:xfrm>
            <a:off x="646059" y="4086118"/>
            <a:ext cx="2310063" cy="1815882"/>
          </a:xfrm>
          <a:prstGeom prst="rect">
            <a:avLst/>
          </a:prstGeom>
          <a:noFill/>
        </p:spPr>
        <p:txBody>
          <a:bodyPr wrap="square" rtlCol="0">
            <a:spAutoFit/>
          </a:bodyPr>
          <a:lstStyle/>
          <a:p>
            <a:r>
              <a:rPr lang="en-GB" sz="2800">
                <a:solidFill>
                  <a:schemeClr val="bg1"/>
                </a:solidFill>
              </a:rPr>
              <a:t>Mailing Lists:</a:t>
            </a:r>
          </a:p>
          <a:p>
            <a:r>
              <a:rPr lang="en-GB" sz="2800">
                <a:solidFill>
                  <a:schemeClr val="bg1"/>
                </a:solidFill>
                <a:hlinkClick r:id="rId6"/>
              </a:rPr>
              <a:t>ATHEN</a:t>
            </a:r>
            <a:endParaRPr lang="en-GB" sz="2800">
              <a:solidFill>
                <a:schemeClr val="bg1"/>
              </a:solidFill>
            </a:endParaRPr>
          </a:p>
          <a:p>
            <a:r>
              <a:rPr lang="en-GB" sz="2800">
                <a:solidFill>
                  <a:schemeClr val="bg1"/>
                </a:solidFill>
                <a:hlinkClick r:id="rId7"/>
              </a:rPr>
              <a:t>WebAIM</a:t>
            </a:r>
            <a:endParaRPr lang="en-GB" sz="2800">
              <a:solidFill>
                <a:schemeClr val="bg1"/>
              </a:solidFill>
            </a:endParaRPr>
          </a:p>
          <a:p>
            <a:r>
              <a:rPr lang="en-GB" sz="2800" err="1">
                <a:solidFill>
                  <a:schemeClr val="bg1"/>
                </a:solidFill>
                <a:hlinkClick r:id="rId8"/>
              </a:rPr>
              <a:t>JISCMail</a:t>
            </a:r>
            <a:endParaRPr lang="en-GB" sz="2800">
              <a:solidFill>
                <a:schemeClr val="bg1"/>
              </a:solidFill>
            </a:endParaRPr>
          </a:p>
        </p:txBody>
      </p:sp>
      <p:sp>
        <p:nvSpPr>
          <p:cNvPr id="22" name="TextBox 21">
            <a:extLst>
              <a:ext uri="{FF2B5EF4-FFF2-40B4-BE49-F238E27FC236}">
                <a16:creationId xmlns:a16="http://schemas.microsoft.com/office/drawing/2014/main" id="{353108AD-D710-4329-819F-50337BD6387F}"/>
              </a:ext>
            </a:extLst>
          </p:cNvPr>
          <p:cNvSpPr txBox="1"/>
          <p:nvPr/>
        </p:nvSpPr>
        <p:spPr>
          <a:xfrm>
            <a:off x="3409134" y="4086118"/>
            <a:ext cx="2310063" cy="954107"/>
          </a:xfrm>
          <a:prstGeom prst="rect">
            <a:avLst/>
          </a:prstGeom>
          <a:noFill/>
        </p:spPr>
        <p:txBody>
          <a:bodyPr wrap="square" rtlCol="0">
            <a:spAutoFit/>
          </a:bodyPr>
          <a:lstStyle/>
          <a:p>
            <a:r>
              <a:rPr lang="en-GB" sz="2800">
                <a:solidFill>
                  <a:schemeClr val="bg1"/>
                </a:solidFill>
                <a:hlinkClick r:id="rId9"/>
              </a:rPr>
              <a:t>Web A11y Slack</a:t>
            </a:r>
            <a:endParaRPr lang="en-GB" sz="2800">
              <a:solidFill>
                <a:schemeClr val="bg1"/>
              </a:solidFill>
            </a:endParaRPr>
          </a:p>
        </p:txBody>
      </p:sp>
      <p:pic>
        <p:nvPicPr>
          <p:cNvPr id="23" name="Content Placeholder 9">
            <a:extLst>
              <a:ext uri="{FF2B5EF4-FFF2-40B4-BE49-F238E27FC236}">
                <a16:creationId xmlns:a16="http://schemas.microsoft.com/office/drawing/2014/main" id="{910079EF-295B-4A72-AF92-A60ECBD3A614}"/>
              </a:ext>
              <a:ext uri="{C183D7F6-B498-43B3-948B-1728B52AA6E4}">
                <adec:decorative xmlns:adec="http://schemas.microsoft.com/office/drawing/2017/decorative" val="1"/>
              </a:ext>
            </a:extLst>
          </p:cNvPr>
          <p:cNvPicPr>
            <a:picLocks noGrp="1" noChangeAspect="1"/>
          </p:cNvPicPr>
          <p:nvPr>
            <p:ph sz="half" idx="1"/>
          </p:nvPr>
        </p:nvPicPr>
        <p:blipFill>
          <a:blip r:embed="rId10">
            <a:extLst>
              <a:ext uri="{28A0092B-C50C-407E-A947-70E740481C1C}">
                <a14:useLocalDpi xmlns:a14="http://schemas.microsoft.com/office/drawing/2010/main" val="0"/>
              </a:ext>
            </a:extLst>
          </a:blip>
          <a:stretch>
            <a:fillRect/>
          </a:stretch>
        </p:blipFill>
        <p:spPr>
          <a:xfrm>
            <a:off x="6310071" y="2067404"/>
            <a:ext cx="1774054" cy="1774054"/>
          </a:xfrm>
        </p:spPr>
      </p:pic>
      <p:sp>
        <p:nvSpPr>
          <p:cNvPr id="24" name="TextBox 23">
            <a:extLst>
              <a:ext uri="{FF2B5EF4-FFF2-40B4-BE49-F238E27FC236}">
                <a16:creationId xmlns:a16="http://schemas.microsoft.com/office/drawing/2014/main" id="{C12CF906-2FF4-4DDB-BAEA-E59F13B67C49}"/>
              </a:ext>
            </a:extLst>
          </p:cNvPr>
          <p:cNvSpPr txBox="1"/>
          <p:nvPr/>
        </p:nvSpPr>
        <p:spPr>
          <a:xfrm>
            <a:off x="6310071" y="4081180"/>
            <a:ext cx="2447925" cy="1384995"/>
          </a:xfrm>
          <a:prstGeom prst="rect">
            <a:avLst/>
          </a:prstGeom>
          <a:noFill/>
        </p:spPr>
        <p:txBody>
          <a:bodyPr wrap="square" rtlCol="0">
            <a:spAutoFit/>
          </a:bodyPr>
          <a:lstStyle/>
          <a:p>
            <a:pPr marL="0" indent="0">
              <a:buNone/>
            </a:pPr>
            <a:r>
              <a:rPr lang="en-GB" sz="2800">
                <a:hlinkClick r:id="rId11"/>
              </a:rPr>
              <a:t>JISC Accessibility Community</a:t>
            </a:r>
            <a:endParaRPr lang="en-GB" sz="2800"/>
          </a:p>
        </p:txBody>
      </p:sp>
      <p:pic>
        <p:nvPicPr>
          <p:cNvPr id="25" name="Content Placeholder 7">
            <a:extLst>
              <a:ext uri="{FF2B5EF4-FFF2-40B4-BE49-F238E27FC236}">
                <a16:creationId xmlns:a16="http://schemas.microsoft.com/office/drawing/2014/main" id="{8B5AC86C-BD18-4E21-AB49-0A6A3917E048}"/>
              </a:ext>
              <a:ext uri="{C183D7F6-B498-43B3-948B-1728B52AA6E4}">
                <adec:decorative xmlns:adec="http://schemas.microsoft.com/office/drawing/2017/decorative" val="1"/>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9211008" y="1917037"/>
            <a:ext cx="1987295" cy="1987295"/>
          </a:xfrm>
        </p:spPr>
      </p:pic>
      <p:sp>
        <p:nvSpPr>
          <p:cNvPr id="26" name="TextBox 25">
            <a:extLst>
              <a:ext uri="{FF2B5EF4-FFF2-40B4-BE49-F238E27FC236}">
                <a16:creationId xmlns:a16="http://schemas.microsoft.com/office/drawing/2014/main" id="{64B26645-4F4E-4544-964E-0BCC173B929E}"/>
              </a:ext>
            </a:extLst>
          </p:cNvPr>
          <p:cNvSpPr txBox="1"/>
          <p:nvPr/>
        </p:nvSpPr>
        <p:spPr>
          <a:xfrm>
            <a:off x="9211008" y="4081181"/>
            <a:ext cx="2600362"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13"/>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969EDBC5-D79B-46B9-835D-DD4C65BAB83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3" name="Footer Placeholder 2">
            <a:extLst>
              <a:ext uri="{FF2B5EF4-FFF2-40B4-BE49-F238E27FC236}">
                <a16:creationId xmlns:a16="http://schemas.microsoft.com/office/drawing/2014/main" id="{D1CC4E87-76C2-4BF1-8E74-76F6ED04D68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extLst>
              <p:ext uri="{D42A27DB-BD31-4B8C-83A1-F6EECF244321}">
                <p14:modId xmlns:p14="http://schemas.microsoft.com/office/powerpoint/2010/main" val="25102089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26</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0B399B1-A4A5-43D4-947C-9E19CC11BAC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499BE7-91A7-4A29-943F-1B4827625F4B}"/>
              </a:ext>
            </a:extLst>
          </p:cNvPr>
          <p:cNvSpPr>
            <a:spLocks noGrp="1"/>
          </p:cNvSpPr>
          <p:nvPr>
            <p:ph type="title"/>
          </p:nvPr>
        </p:nvSpPr>
        <p:spPr/>
        <p:txBody>
          <a:bodyPr/>
          <a:lstStyle/>
          <a:p>
            <a:r>
              <a:rPr lang="en-GB"/>
              <a:t>What is a business case, and what does it do?</a:t>
            </a:r>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AC043B5B-9FBD-4CA4-8617-C08BCC97722C}"/>
              </a:ext>
            </a:extLst>
          </p:cNvPr>
          <p:cNvGraphicFramePr>
            <a:graphicFrameLocks noGrp="1"/>
          </p:cNvGraphicFramePr>
          <p:nvPr>
            <p:ph sz="half" idx="1"/>
            <p:extLst>
              <p:ext uri="{D42A27DB-BD31-4B8C-83A1-F6EECF244321}">
                <p14:modId xmlns:p14="http://schemas.microsoft.com/office/powerpoint/2010/main" val="154875152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descr="Gain buy-in from stakeholders&#10;Tailored to the organisation&#10;Set priority&#10;Financial support&#10;">
            <a:extLst>
              <a:ext uri="{FF2B5EF4-FFF2-40B4-BE49-F238E27FC236}">
                <a16:creationId xmlns:a16="http://schemas.microsoft.com/office/drawing/2014/main" id="{6BABECBF-A679-46CA-A7B0-2A3032C42686}"/>
              </a:ext>
            </a:extLst>
          </p:cNvPr>
          <p:cNvGraphicFramePr>
            <a:graphicFrameLocks noGrp="1"/>
          </p:cNvGraphicFramePr>
          <p:nvPr>
            <p:ph sz="half" idx="2"/>
            <p:extLst>
              <p:ext uri="{D42A27DB-BD31-4B8C-83A1-F6EECF244321}">
                <p14:modId xmlns:p14="http://schemas.microsoft.com/office/powerpoint/2010/main" val="72176320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485D5F18-8522-4F5E-8902-8DA4DF621FD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2" name="Footer Placeholder 1">
            <a:extLst>
              <a:ext uri="{FF2B5EF4-FFF2-40B4-BE49-F238E27FC236}">
                <a16:creationId xmlns:a16="http://schemas.microsoft.com/office/drawing/2014/main" id="{059F125C-CFED-4AB3-A57D-F932536CC41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4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p:txBody>
          <a:bodyPr/>
          <a:lstStyle/>
          <a:p>
            <a:r>
              <a:rPr lang="en-GB"/>
              <a:t>The business case could explore </a:t>
            </a:r>
            <a:r>
              <a:rPr lang="en-GB">
                <a:solidFill>
                  <a:schemeClr val="tx1"/>
                </a:solidFill>
              </a:rPr>
              <a:t>1</a:t>
            </a:r>
            <a:endParaRPr lang="en-US">
              <a:solidFill>
                <a:schemeClr val="tx1"/>
              </a:solidFill>
            </a:endParaRPr>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sz="half" idx="1"/>
            <p:extLst>
              <p:ext uri="{D42A27DB-BD31-4B8C-83A1-F6EECF244321}">
                <p14:modId xmlns:p14="http://schemas.microsoft.com/office/powerpoint/2010/main" val="19109661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D9FA1F-A757-4395-BAFE-86E6F2C4440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28</a:t>
            </a:fld>
            <a:endParaRPr lang="en-GB"/>
          </a:p>
        </p:txBody>
      </p:sp>
      <p:graphicFrame>
        <p:nvGraphicFramePr>
          <p:cNvPr id="7" name="Content Placeholder 2" descr="The legal context&#10;Financial and technical benefits &#10;Staff development benefits&#10;">
            <a:extLst>
              <a:ext uri="{FF2B5EF4-FFF2-40B4-BE49-F238E27FC236}">
                <a16:creationId xmlns:a16="http://schemas.microsoft.com/office/drawing/2014/main" id="{AE7C40F3-1634-4741-BDD0-8A9D388E37E5}"/>
              </a:ext>
            </a:extLst>
          </p:cNvPr>
          <p:cNvGraphicFramePr>
            <a:graphicFrameLocks noGrp="1"/>
          </p:cNvGraphicFramePr>
          <p:nvPr>
            <p:ph sz="half" idx="2"/>
            <p:extLst>
              <p:ext uri="{D42A27DB-BD31-4B8C-83A1-F6EECF244321}">
                <p14:modId xmlns:p14="http://schemas.microsoft.com/office/powerpoint/2010/main" val="285307364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Footer Placeholder 1">
            <a:extLst>
              <a:ext uri="{FF2B5EF4-FFF2-40B4-BE49-F238E27FC236}">
                <a16:creationId xmlns:a16="http://schemas.microsoft.com/office/drawing/2014/main" id="{29BD43D2-8811-4D4B-9EDC-C240E116CF6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7"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90EC9E0F-3BBD-4C99-89BE-914AE3B186E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1479" y="1484168"/>
            <a:ext cx="8193353" cy="4425950"/>
          </a:xfrm>
          <a:prstGeom prst="rect">
            <a:avLst/>
          </a:prstGeom>
          <a:noFill/>
          <a:ln w="38100">
            <a:solidFill>
              <a:schemeClr val="accent5"/>
            </a:solidFill>
          </a:ln>
        </p:spPr>
      </p:pic>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1479" y="1484168"/>
            <a:ext cx="8193353" cy="4425950"/>
          </a:xfrm>
          <a:noFill/>
          <a:ln w="38100">
            <a:solidFill>
              <a:schemeClr val="accent5"/>
            </a:solidFill>
          </a:ln>
        </p:spPr>
      </p:pic>
      <p:pic>
        <p:nvPicPr>
          <p:cNvPr id="5"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F269C00F-51B4-4E3B-9DE0-25F661231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395" y="1840428"/>
            <a:ext cx="8233126" cy="4425950"/>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C6F7D10-A56B-4EDE-AAF9-1999542C6211}"/>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a:t>
            </a:fld>
            <a:endParaRPr lang="en-GB"/>
          </a:p>
        </p:txBody>
      </p:sp>
      <p:sp>
        <p:nvSpPr>
          <p:cNvPr id="3" name="Footer Placeholder 2">
            <a:extLst>
              <a:ext uri="{FF2B5EF4-FFF2-40B4-BE49-F238E27FC236}">
                <a16:creationId xmlns:a16="http://schemas.microsoft.com/office/drawing/2014/main" id="{FDC412D2-13D9-4E92-AC4F-4FF28CF731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3" name="Footer Placeholder 2">
            <a:extLst>
              <a:ext uri="{FF2B5EF4-FFF2-40B4-BE49-F238E27FC236}">
                <a16:creationId xmlns:a16="http://schemas.microsoft.com/office/drawing/2014/main" id="{7AFF900A-BB2D-489E-8143-CA2040F8B7D9}"/>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B03E0AD-F56C-420E-9170-B9C2262BFB7B}"/>
              </a:ext>
            </a:extLst>
          </p:cNvPr>
          <p:cNvSpPr>
            <a:spLocks noGrp="1"/>
          </p:cNvSpPr>
          <p:nvPr>
            <p:ph type="sldNum" sz="quarter" idx="4"/>
          </p:nvPr>
        </p:nvSpPr>
        <p:spPr/>
        <p:txBody>
          <a:bodyPr/>
          <a:lstStyle/>
          <a:p>
            <a:fld id="{51AC9CB8-E4A1-4C80-A0FE-41AB03406E23}" type="slidenum">
              <a:rPr lang="en-GB" smtClean="0"/>
              <a:pPr/>
              <a:t>30</a:t>
            </a:fld>
            <a:endParaRPr lang="en-GB"/>
          </a:p>
        </p:txBody>
      </p:sp>
    </p:spTree>
    <p:extLst>
      <p:ext uri="{BB962C8B-B14F-4D97-AF65-F5344CB8AC3E}">
        <p14:creationId xmlns:p14="http://schemas.microsoft.com/office/powerpoint/2010/main" val="2507775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31</a:t>
            </a:fld>
            <a:endParaRPr lang="en-GB"/>
          </a:p>
        </p:txBody>
      </p:sp>
      <p:sp>
        <p:nvSpPr>
          <p:cNvPr id="3" name="Footer Placeholder 2">
            <a:extLst>
              <a:ext uri="{FF2B5EF4-FFF2-40B4-BE49-F238E27FC236}">
                <a16:creationId xmlns:a16="http://schemas.microsoft.com/office/drawing/2014/main" id="{9FFA4257-C678-45EC-BC7D-DE8A425B3BF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p:txBody>
          <a:bodyPr/>
          <a:lstStyle/>
          <a:p>
            <a:r>
              <a:rPr lang="en-GB"/>
              <a:t>Access and Participation Plan</a:t>
            </a:r>
            <a:endParaRPr lang="en-US">
              <a:solidFill>
                <a:schemeClr val="tx2"/>
              </a:solidFill>
            </a:endParaRPr>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445575473"/>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788397B-E310-4DDA-92DF-BFBFCD584B35}"/>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4" name="Footer Placeholder 3">
            <a:extLst>
              <a:ext uri="{FF2B5EF4-FFF2-40B4-BE49-F238E27FC236}">
                <a16:creationId xmlns:a16="http://schemas.microsoft.com/office/drawing/2014/main" id="{0DF23E35-7EAB-42A8-BD19-130522109CD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BBC9B4A1-6585-4B8D-88CD-D4CCDAE1F3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04B4939-C4F6-4101-9812-398086E623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33</a:t>
            </a:fld>
            <a:endParaRPr lang="en-GB"/>
          </a:p>
        </p:txBody>
      </p:sp>
    </p:spTree>
    <p:extLst>
      <p:ext uri="{BB962C8B-B14F-4D97-AF65-F5344CB8AC3E}">
        <p14:creationId xmlns:p14="http://schemas.microsoft.com/office/powerpoint/2010/main" val="172326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DA30B501-2CA8-49FD-BDBE-789FDD362D7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FA4EB3E4-B0DE-46F8-9079-3BA8443BA14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34</a:t>
            </a:fld>
            <a:endParaRPr lang="en-GB"/>
          </a:p>
        </p:txBody>
      </p:sp>
    </p:spTree>
    <p:extLst>
      <p:ext uri="{BB962C8B-B14F-4D97-AF65-F5344CB8AC3E}">
        <p14:creationId xmlns:p14="http://schemas.microsoft.com/office/powerpoint/2010/main" val="2285494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3" name="Rectangle 2">
            <a:extLst>
              <a:ext uri="{FF2B5EF4-FFF2-40B4-BE49-F238E27FC236}">
                <a16:creationId xmlns:a16="http://schemas.microsoft.com/office/drawing/2014/main" id="{AC56A294-E5F6-4B1D-8D81-DF0F8B921205}"/>
              </a:ext>
            </a:extLst>
          </p:cNvPr>
          <p:cNvSpPr/>
          <p:nvPr/>
        </p:nvSpPr>
        <p:spPr>
          <a:xfrm>
            <a:off x="190500" y="1790243"/>
            <a:ext cx="5584658" cy="4054404"/>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sz="3600"/>
              <a:t>Public Sector Bodies (Websites and Mobile Applications) Accessibility Regulations (PSBAR).</a:t>
            </a:r>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7111273" y="1790244"/>
            <a:ext cx="4637381" cy="438888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Slide Number Placeholder 3">
            <a:extLst>
              <a:ext uri="{FF2B5EF4-FFF2-40B4-BE49-F238E27FC236}">
                <a16:creationId xmlns:a16="http://schemas.microsoft.com/office/drawing/2014/main" id="{84E49145-B0CE-47AD-955B-E96965501D9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5" name="Footer Placeholder 4">
            <a:extLst>
              <a:ext uri="{FF2B5EF4-FFF2-40B4-BE49-F238E27FC236}">
                <a16:creationId xmlns:a16="http://schemas.microsoft.com/office/drawing/2014/main" id="{DD63EF5C-3D2B-4C00-808F-9A2984BA02F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2" name="Footer Placeholder 1">
            <a:extLst>
              <a:ext uri="{FF2B5EF4-FFF2-40B4-BE49-F238E27FC236}">
                <a16:creationId xmlns:a16="http://schemas.microsoft.com/office/drawing/2014/main" id="{7DF3EE80-4637-4A2E-AA75-10FEFC61CB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97402"/>
            <a:ext cx="5689600" cy="4740966"/>
          </a:xfrm>
        </p:spPr>
        <p:txBody>
          <a:bodyPr>
            <a:normAutofit/>
          </a:bodyPr>
          <a:lstStyle/>
          <a:p>
            <a:pPr marL="0" indent="0">
              <a:buNone/>
            </a:pPr>
            <a:r>
              <a:rPr lang="en-GB" sz="3300"/>
              <a:t>“When organisations work on accessibility only because they are afraid of being sued… they inevitably stop at compliance because that is the point where litigation risk ends.”</a:t>
            </a:r>
          </a:p>
          <a:p>
            <a:pPr marL="0" indent="0">
              <a:buNone/>
            </a:pPr>
            <a:endParaRPr lang="en-GB" sz="3300"/>
          </a:p>
          <a:p>
            <a:pPr marL="0" indent="0">
              <a:buNone/>
            </a:pPr>
            <a:r>
              <a:rPr lang="en-GB" sz="330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37</a:t>
            </a:fld>
            <a:endParaRPr lang="en-GB"/>
          </a:p>
        </p:txBody>
      </p:sp>
      <p:sp>
        <p:nvSpPr>
          <p:cNvPr id="2" name="Footer Placeholder 1">
            <a:extLst>
              <a:ext uri="{FF2B5EF4-FFF2-40B4-BE49-F238E27FC236}">
                <a16:creationId xmlns:a16="http://schemas.microsoft.com/office/drawing/2014/main" id="{CDA9C745-7913-4B25-A290-B9869B8B9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a:t>WebAIM Hierarchy for motivating accessibility change</a:t>
            </a:r>
          </a:p>
        </p:txBody>
      </p:sp>
      <p:sp>
        <p:nvSpPr>
          <p:cNvPr id="11" name="TextBox 10">
            <a:extLst>
              <a:ext uri="{FF2B5EF4-FFF2-40B4-BE49-F238E27FC236}">
                <a16:creationId xmlns:a16="http://schemas.microsoft.com/office/drawing/2014/main" id="{9B494C0E-18EB-44DA-A1D3-EDD228EAA571}"/>
              </a:ext>
              <a:ext uri="{C183D7F6-B498-43B3-948B-1728B52AA6E4}">
                <adec:decorative xmlns:adec="http://schemas.microsoft.com/office/drawing/2017/decorative" val="1"/>
              </a:ext>
            </a:extLst>
          </p:cNvPr>
          <p:cNvSpPr txBox="1"/>
          <p:nvPr/>
        </p:nvSpPr>
        <p:spPr>
          <a:xfrm>
            <a:off x="1514245" y="2801370"/>
            <a:ext cx="2338240" cy="523220"/>
          </a:xfrm>
          <a:prstGeom prst="rect">
            <a:avLst/>
          </a:prstGeom>
          <a:noFill/>
        </p:spPr>
        <p:txBody>
          <a:bodyPr wrap="square" rtlCol="0">
            <a:spAutoFit/>
          </a:bodyPr>
          <a:lstStyle/>
          <a:p>
            <a:pPr algn="r"/>
            <a:r>
              <a:rPr lang="en-GB" sz="2800">
                <a:solidFill>
                  <a:schemeClr val="bg1"/>
                </a:solidFill>
              </a:rPr>
              <a:t>Effectiveness</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extLst>
              <p:ext uri="{D42A27DB-BD31-4B8C-83A1-F6EECF244321}">
                <p14:modId xmlns:p14="http://schemas.microsoft.com/office/powerpoint/2010/main" val="20240572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Up 1" descr="The level of effectiveness decreases as we descend through:&#10;&#10;Inspire&#10;Enlighten&#10;Reward&#10;Require&#10;Punish&#10;Guilt&#10;">
            <a:extLst>
              <a:ext uri="{FF2B5EF4-FFF2-40B4-BE49-F238E27FC236}">
                <a16:creationId xmlns:a16="http://schemas.microsoft.com/office/drawing/2014/main" id="{C9E68B5E-CA5F-480A-85A6-1EB8B0A7DA59}"/>
              </a:ext>
            </a:extLst>
          </p:cNvPr>
          <p:cNvSpPr/>
          <p:nvPr/>
        </p:nvSpPr>
        <p:spPr>
          <a:xfrm>
            <a:off x="3692169" y="1857120"/>
            <a:ext cx="1073787" cy="4425950"/>
          </a:xfrm>
          <a:prstGeom prst="upArrow">
            <a:avLst>
              <a:gd name="adj1" fmla="val 50000"/>
              <a:gd name="adj2" fmla="val 81071"/>
            </a:avLst>
          </a:prstGeom>
          <a:solidFill>
            <a:schemeClr val="bg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E8EE68D5-7BF9-473F-8E73-E2B71CC5503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38</a:t>
            </a:fld>
            <a:endParaRPr lang="en-GB"/>
          </a:p>
        </p:txBody>
      </p:sp>
      <p:sp>
        <p:nvSpPr>
          <p:cNvPr id="3" name="Footer Placeholder 2">
            <a:extLst>
              <a:ext uri="{FF2B5EF4-FFF2-40B4-BE49-F238E27FC236}">
                <a16:creationId xmlns:a16="http://schemas.microsoft.com/office/drawing/2014/main" id="{92941F45-BEE7-46DE-B4AF-0D7142FD4BD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a:hlinkClick r:id="rId4"/>
              </a:rPr>
              <a:t>https://www.w3.org/WAI/business-case/</a:t>
            </a:r>
            <a:r>
              <a:rPr lang="en-GB"/>
              <a:t> </a:t>
            </a:r>
          </a:p>
        </p:txBody>
      </p:sp>
      <p:sp>
        <p:nvSpPr>
          <p:cNvPr id="4" name="Slide Number Placeholder 3">
            <a:extLst>
              <a:ext uri="{FF2B5EF4-FFF2-40B4-BE49-F238E27FC236}">
                <a16:creationId xmlns:a16="http://schemas.microsoft.com/office/drawing/2014/main" id="{DB069129-C37B-4BA5-8CE5-F27602CFE21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39</a:t>
            </a:fld>
            <a:endParaRPr lang="en-GB"/>
          </a:p>
        </p:txBody>
      </p:sp>
      <p:sp>
        <p:nvSpPr>
          <p:cNvPr id="2" name="Footer Placeholder 1">
            <a:extLst>
              <a:ext uri="{FF2B5EF4-FFF2-40B4-BE49-F238E27FC236}">
                <a16:creationId xmlns:a16="http://schemas.microsoft.com/office/drawing/2014/main" id="{BAAAC640-3BD7-4354-9872-5D8A1101DE5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extLst>
              <p:ext uri="{D42A27DB-BD31-4B8C-83A1-F6EECF244321}">
                <p14:modId xmlns:p14="http://schemas.microsoft.com/office/powerpoint/2010/main" val="2103772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5583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1</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40</a:t>
            </a:fld>
            <a:endParaRPr lang="en-GB"/>
          </a:p>
        </p:txBody>
      </p:sp>
      <p:sp>
        <p:nvSpPr>
          <p:cNvPr id="5" name="Footer Placeholder 4">
            <a:extLst>
              <a:ext uri="{FF2B5EF4-FFF2-40B4-BE49-F238E27FC236}">
                <a16:creationId xmlns:a16="http://schemas.microsoft.com/office/drawing/2014/main" id="{47D3CBAC-5CF9-4E72-83ED-EB9E7BF51D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8" name="SmartArt Placeholder 8" descr="Initiate, Plan, Implement, Sustain. Plan is highlighted">
            <a:extLst>
              <a:ext uri="{FF2B5EF4-FFF2-40B4-BE49-F238E27FC236}">
                <a16:creationId xmlns:a16="http://schemas.microsoft.com/office/drawing/2014/main" id="{42D5FA87-B4DD-4BE6-BC7A-6C9EBB86326E}"/>
              </a:ext>
            </a:extLst>
          </p:cNvPr>
          <p:cNvGraphicFramePr>
            <a:graphicFrameLocks noGrp="1"/>
          </p:cNvGraphicFramePr>
          <p:nvPr>
            <p:ph sz="half" idx="2"/>
            <p:extLst>
              <p:ext uri="{D42A27DB-BD31-4B8C-83A1-F6EECF244321}">
                <p14:modId xmlns:p14="http://schemas.microsoft.com/office/powerpoint/2010/main" val="37077413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Straight Connector 9">
            <a:extLst>
              <a:ext uri="{FF2B5EF4-FFF2-40B4-BE49-F238E27FC236}">
                <a16:creationId xmlns:a16="http://schemas.microsoft.com/office/drawing/2014/main" id="{7756DC45-E0E0-463C-8C48-2E9C72A997B8}"/>
              </a:ext>
              <a:ext uri="{C183D7F6-B498-43B3-948B-1728B52AA6E4}">
                <adec:decorative xmlns:adec="http://schemas.microsoft.com/office/drawing/2017/decorative" val="1"/>
              </a:ext>
            </a:extLst>
          </p:cNvPr>
          <p:cNvCxnSpPr>
            <a:cxnSpLocks/>
          </p:cNvCxnSpPr>
          <p:nvPr/>
        </p:nvCxnSpPr>
        <p:spPr>
          <a:xfrm>
            <a:off x="76723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D993CAC-26A1-4479-8062-E2CB0CA36349}"/>
              </a:ext>
            </a:extLst>
          </p:cNvPr>
          <p:cNvSpPr txBox="1"/>
          <p:nvPr/>
        </p:nvSpPr>
        <p:spPr>
          <a:xfrm>
            <a:off x="66983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134011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41</a:t>
            </a:fld>
            <a:endParaRPr lang="en-GB"/>
          </a:p>
        </p:txBody>
      </p:sp>
      <p:sp>
        <p:nvSpPr>
          <p:cNvPr id="3" name="Footer Placeholder 2">
            <a:extLst>
              <a:ext uri="{FF2B5EF4-FFF2-40B4-BE49-F238E27FC236}">
                <a16:creationId xmlns:a16="http://schemas.microsoft.com/office/drawing/2014/main" id="{C7343ECD-04D4-4FB2-8D9E-AE13F6B768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42</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409322278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D3A7771-DA4B-419E-8214-8A2724D14F2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39FF93E-D7B6-4932-82AC-4DA0F65B1B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1084560260"/>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40924652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a:t>
            </a:r>
            <a:r>
              <a:rPr lang="en-US" sz="2600" u="sng">
                <a:latin typeface="Calibri Light"/>
                <a:ea typeface="+mn-lt"/>
                <a:cs typeface="+mn-lt"/>
                <a:hlinkClick r:id="rId2"/>
              </a:rPr>
              <a:t>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347783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400">
                <a:solidFill>
                  <a:schemeClr val="bg1">
                    <a:alpha val="80000"/>
                  </a:schemeClr>
                </a:solidFill>
                <a:ea typeface="+mn-lt"/>
                <a:cs typeface="+mn-lt"/>
              </a:rPr>
              <a:t>Compliance with WCAG 2.1AA</a:t>
            </a:r>
          </a:p>
          <a:p>
            <a:r>
              <a:rPr lang="en-US" sz="2400">
                <a:solidFill>
                  <a:schemeClr val="bg1">
                    <a:alpha val="80000"/>
                  </a:schemeClr>
                </a:solidFill>
                <a:ea typeface="+mn-lt"/>
                <a:cs typeface="+mn-lt"/>
              </a:rPr>
              <a:t>Evidence of product compliance from supplier</a:t>
            </a:r>
          </a:p>
          <a:p>
            <a:r>
              <a:rPr lang="en-US" sz="2400">
                <a:solidFill>
                  <a:schemeClr val="bg1">
                    <a:alpha val="80000"/>
                  </a:schemeClr>
                </a:solidFill>
                <a:ea typeface="+mn-lt"/>
                <a:cs typeface="+mn-lt"/>
              </a:rPr>
              <a:t>Evidence of supplier commitment – exception reports if this isn’t possible</a:t>
            </a:r>
          </a:p>
          <a:p>
            <a:r>
              <a:rPr lang="en-US" sz="2400">
                <a:solidFill>
                  <a:schemeClr val="bg1">
                    <a:alpha val="80000"/>
                  </a:schemeClr>
                </a:solidFill>
                <a:ea typeface="+mn-lt"/>
                <a:cs typeface="+mn-lt"/>
              </a:rPr>
              <a:t>Agreement with suppliers how accessibility requests will be handled</a:t>
            </a:r>
          </a:p>
          <a:p>
            <a:r>
              <a:rPr lang="en-US" sz="2400">
                <a:solidFill>
                  <a:schemeClr val="bg1">
                    <a:alpha val="80000"/>
                  </a:schemeClr>
                </a:solidFill>
                <a:ea typeface="+mn-lt"/>
                <a:cs typeface="+mn-lt"/>
              </a:rPr>
              <a:t>Testing of products</a:t>
            </a:r>
          </a:p>
          <a:p>
            <a:r>
              <a:rPr lang="en-US" sz="2400">
                <a:solidFill>
                  <a:schemeClr val="bg1">
                    <a:alpha val="80000"/>
                  </a:schemeClr>
                </a:solidFill>
                <a:ea typeface="+mn-lt"/>
                <a:cs typeface="+mn-lt"/>
              </a:rPr>
              <a:t>Accessibility statements for products &amp; services</a:t>
            </a:r>
          </a:p>
          <a:p>
            <a:endParaRPr lang="en-US" sz="2400">
              <a:ea typeface="+mn-lt"/>
              <a:cs typeface="+mn-lt"/>
            </a:endParaRPr>
          </a:p>
          <a:p>
            <a:pPr marL="0" indent="0">
              <a:buNone/>
            </a:pPr>
            <a:endParaRPr lang="en-US" sz="2400">
              <a:solidFill>
                <a:schemeClr val="bg1">
                  <a:alpha val="80000"/>
                </a:schemeClr>
              </a:solidFill>
              <a:ea typeface="+mn-lt"/>
              <a:cs typeface="+mn-lt"/>
            </a:endParaRPr>
          </a:p>
          <a:p>
            <a:pPr marL="742950" indent="-742950">
              <a:lnSpc>
                <a:spcPct val="100000"/>
              </a:lnSpc>
              <a:spcAft>
                <a:spcPts val="600"/>
              </a:spcAft>
              <a:buAutoNum type="arabicPeriod"/>
            </a:pPr>
            <a:endParaRPr lang="en-US" sz="2400">
              <a:ea typeface="Roboto"/>
            </a:endParaRPr>
          </a:p>
          <a:p>
            <a:pPr marL="742950" indent="-742950">
              <a:lnSpc>
                <a:spcPct val="100000"/>
              </a:lnSpc>
              <a:buAutoNum type="arabicPeriod"/>
            </a:pPr>
            <a:endParaRPr lang="en-US" sz="2400">
              <a:ea typeface="Roboto"/>
            </a:endParaRPr>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31F20"/>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231F20"/>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231F20"/>
                </a:solidFill>
                <a:effectLst/>
                <a:uLnTx/>
                <a:uFillTx/>
                <a:latin typeface="Roboto"/>
                <a:ea typeface="+mn-ea"/>
                <a:cs typeface="+mn-cs"/>
                <a:hlinkClick r:id="rId4"/>
              </a:rPr>
              <a:t>CC BY</a:t>
            </a:r>
            <a:r>
              <a:rPr kumimoji="0" lang="en-US" sz="1800" b="0" i="0" u="none" strike="noStrike" kern="1200" cap="none" spc="0" normalizeH="0" baseline="0" noProof="0">
                <a:ln>
                  <a:noFill/>
                </a:ln>
                <a:solidFill>
                  <a:srgbClr val="231F20"/>
                </a:solidFill>
                <a:effectLst/>
                <a:uLnTx/>
                <a:uFillTx/>
                <a:latin typeface="Roboto"/>
                <a:ea typeface="+mn-ea"/>
                <a:cs typeface="+mn-cs"/>
              </a:rPr>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383082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Tree>
    <p:extLst>
      <p:ext uri="{BB962C8B-B14F-4D97-AF65-F5344CB8AC3E}">
        <p14:creationId xmlns:p14="http://schemas.microsoft.com/office/powerpoint/2010/main" val="1867584285"/>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lvl="0">
                        <a:spcBef>
                          <a:spcPts val="0"/>
                        </a:spcBef>
                        <a:spcAft>
                          <a:spcPts val="0"/>
                        </a:spcAft>
                        <a:buNone/>
                      </a:pPr>
                      <a:r>
                        <a:rPr lang="en-US" sz="2000">
                          <a:effectLst/>
                        </a:rPr>
                        <a:t>Budget holder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41117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50</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2788231618"/>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1087101" y="6446838"/>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2324871253"/>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extLst>
              <p:ext uri="{D42A27DB-BD31-4B8C-83A1-F6EECF244321}">
                <p14:modId xmlns:p14="http://schemas.microsoft.com/office/powerpoint/2010/main" val="4518283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49E9B08-6AB7-412D-A227-2F7E90221FD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extLst>
              <p:ext uri="{D42A27DB-BD31-4B8C-83A1-F6EECF244321}">
                <p14:modId xmlns:p14="http://schemas.microsoft.com/office/powerpoint/2010/main" val="384486669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3" name="Footer Placeholder 2">
            <a:extLst>
              <a:ext uri="{FF2B5EF4-FFF2-40B4-BE49-F238E27FC236}">
                <a16:creationId xmlns:a16="http://schemas.microsoft.com/office/drawing/2014/main" id="{9E14D848-92AF-4877-9004-542E24BBE7B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extLst>
              <p:ext uri="{D42A27DB-BD31-4B8C-83A1-F6EECF244321}">
                <p14:modId xmlns:p14="http://schemas.microsoft.com/office/powerpoint/2010/main" val="1245944466"/>
              </p:ext>
            </p:extLst>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DCBC8EBF-32D7-4F34-AD1A-32CC08C92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a:t>
            </a:r>
          </a:p>
          <a:p>
            <a:r>
              <a:rPr lang="en-GB"/>
              <a:t>Internally developed?</a:t>
            </a:r>
          </a:p>
          <a:p>
            <a:r>
              <a:rPr lang="en-GB"/>
              <a:t>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3" name="Footer Placeholder 2">
            <a:extLst>
              <a:ext uri="{FF2B5EF4-FFF2-40B4-BE49-F238E27FC236}">
                <a16:creationId xmlns:a16="http://schemas.microsoft.com/office/drawing/2014/main" id="{AAD630C7-CDE8-40B2-BABE-269CAC10DC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sp>
        <p:nvSpPr>
          <p:cNvPr id="3" name="Footer Placeholder 2">
            <a:extLst>
              <a:ext uri="{FF2B5EF4-FFF2-40B4-BE49-F238E27FC236}">
                <a16:creationId xmlns:a16="http://schemas.microsoft.com/office/drawing/2014/main" id="{980049A5-E05C-47DF-B78B-34451C6CA6B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idx="1"/>
          </p:nvPr>
        </p:nvSpPr>
        <p:spPr>
          <a:xfrm>
            <a:off x="1519235" y="1509958"/>
            <a:ext cx="9115427" cy="4715855"/>
          </a:xfrm>
          <a:solidFill>
            <a:srgbClr val="00131D"/>
          </a:solidFill>
          <a:ln w="38100">
            <a:solidFill>
              <a:schemeClr val="accent6"/>
            </a:solidFill>
          </a:ln>
        </p:spPr>
        <p:txBody>
          <a:bodyPr>
            <a:normAutofit fontScale="70000" lnSpcReduction="20000"/>
          </a:bodyPr>
          <a:lstStyle/>
          <a:p>
            <a:pPr>
              <a:lnSpc>
                <a:spcPct val="120000"/>
              </a:lnSpc>
              <a:buFont typeface="Wingdings" panose="05000000000000000000" pitchFamily="2" charset="2"/>
              <a:buChar char="q"/>
            </a:pPr>
            <a:endParaRPr lang="en-GB"/>
          </a:p>
          <a:p>
            <a:pPr>
              <a:lnSpc>
                <a:spcPct val="120000"/>
              </a:lnSpc>
              <a:buFont typeface="Wingdings" panose="05000000000000000000" pitchFamily="2" charset="2"/>
              <a:buChar char="ü"/>
            </a:pPr>
            <a:r>
              <a:rPr lang="en-GB"/>
              <a:t> The pages are tested using automated tools (currently axe).</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Errors found are correlated and checked manually.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Perform a keyboard, tab through and zoom check.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Tests are completed using a Google Chrome browser on Mac OSX.</a:t>
            </a:r>
          </a:p>
          <a:p>
            <a:pPr>
              <a:lnSpc>
                <a:spcPct val="120000"/>
              </a:lnSpc>
            </a:pPr>
            <a:endParaRPr lang="en-GB"/>
          </a:p>
        </p:txBody>
      </p:sp>
      <p:sp>
        <p:nvSpPr>
          <p:cNvPr id="2" name="Footer Placeholder 1">
            <a:extLst>
              <a:ext uri="{FF2B5EF4-FFF2-40B4-BE49-F238E27FC236}">
                <a16:creationId xmlns:a16="http://schemas.microsoft.com/office/drawing/2014/main" id="{B444A6CA-1E02-4D54-A0B2-8D81394C951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
        <p:nvSpPr>
          <p:cNvPr id="6" name="Slide Number Placeholder 5">
            <a:extLst>
              <a:ext uri="{FF2B5EF4-FFF2-40B4-BE49-F238E27FC236}">
                <a16:creationId xmlns:a16="http://schemas.microsoft.com/office/drawing/2014/main" id="{36BD66FD-5C27-4883-BDBA-8A7D64E98AC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57</a:t>
            </a:fld>
            <a:endParaRPr lang="en-GB"/>
          </a:p>
        </p:txBody>
      </p:sp>
    </p:spTree>
    <p:extLst>
      <p:ext uri="{BB962C8B-B14F-4D97-AF65-F5344CB8AC3E}">
        <p14:creationId xmlns:p14="http://schemas.microsoft.com/office/powerpoint/2010/main" val="17175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extLst>
              <p:ext uri="{D42A27DB-BD31-4B8C-83A1-F6EECF244321}">
                <p14:modId xmlns:p14="http://schemas.microsoft.com/office/powerpoint/2010/main" val="2225201767"/>
              </p:ext>
            </p:extLst>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58</a:t>
            </a:fld>
            <a:endParaRPr lang="en-GB"/>
          </a:p>
        </p:txBody>
      </p:sp>
      <p:sp>
        <p:nvSpPr>
          <p:cNvPr id="3" name="Footer Placeholder 2">
            <a:extLst>
              <a:ext uri="{FF2B5EF4-FFF2-40B4-BE49-F238E27FC236}">
                <a16:creationId xmlns:a16="http://schemas.microsoft.com/office/drawing/2014/main" id="{DF0EF0F0-729B-4ACB-B091-3AD613A2623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59</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F82A142D-A92B-4EB0-9036-D03F5A9D491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8825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extLst>
              <p:ext uri="{D42A27DB-BD31-4B8C-83A1-F6EECF244321}">
                <p14:modId xmlns:p14="http://schemas.microsoft.com/office/powerpoint/2010/main" val="313871642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extLst>
              <p:ext uri="{D42A27DB-BD31-4B8C-83A1-F6EECF244321}">
                <p14:modId xmlns:p14="http://schemas.microsoft.com/office/powerpoint/2010/main" val="341437512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extLst>
              <p:ext uri="{D42A27DB-BD31-4B8C-83A1-F6EECF244321}">
                <p14:modId xmlns:p14="http://schemas.microsoft.com/office/powerpoint/2010/main" val="1857331144"/>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AE7ACA8-85B2-40CD-8B2C-D7E5D47FD8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227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39BBF98A-43AC-467D-B63F-AE9E77C81C8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4" name="Footer Placeholder 3">
            <a:extLst>
              <a:ext uri="{FF2B5EF4-FFF2-40B4-BE49-F238E27FC236}">
                <a16:creationId xmlns:a16="http://schemas.microsoft.com/office/drawing/2014/main" id="{447D8DE8-8E87-4ACA-8ACD-ABA432158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413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Promoting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63</a:t>
            </a:fld>
            <a:endParaRPr lang="en-GB"/>
          </a:p>
        </p:txBody>
      </p:sp>
      <p:sp>
        <p:nvSpPr>
          <p:cNvPr id="3" name="Footer Placeholder 2">
            <a:extLst>
              <a:ext uri="{FF2B5EF4-FFF2-40B4-BE49-F238E27FC236}">
                <a16:creationId xmlns:a16="http://schemas.microsoft.com/office/drawing/2014/main" id="{14E8669D-BF67-4797-8124-915A603840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91058"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cxnSp>
        <p:nvCxnSpPr>
          <p:cNvPr id="11" name="Left arrow">
            <a:extLst>
              <a:ext uri="{FF2B5EF4-FFF2-40B4-BE49-F238E27FC236}">
                <a16:creationId xmlns:a16="http://schemas.microsoft.com/office/drawing/2014/main" id="{45DB7087-404C-4441-B836-57F79764924B}"/>
              </a:ext>
              <a:ext uri="{C183D7F6-B498-43B3-948B-1728B52AA6E4}">
                <adec:decorative xmlns:adec="http://schemas.microsoft.com/office/drawing/2017/decorative" val="1"/>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reen icon">
            <a:extLst>
              <a:ext uri="{FF2B5EF4-FFF2-40B4-BE49-F238E27FC236}">
                <a16:creationId xmlns:a16="http://schemas.microsoft.com/office/drawing/2014/main" id="{50E37E3F-D097-436B-95D5-743066D146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cxnSp>
        <p:nvCxnSpPr>
          <p:cNvPr id="12" name="Middle arrow">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Yellow icon">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cxnSp>
        <p:nvCxnSpPr>
          <p:cNvPr id="13" name="Right arrow">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Blue icon">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sp>
        <p:nvSpPr>
          <p:cNvPr id="4" name="Slide Number Placeholder 3">
            <a:extLst>
              <a:ext uri="{FF2B5EF4-FFF2-40B4-BE49-F238E27FC236}">
                <a16:creationId xmlns:a16="http://schemas.microsoft.com/office/drawing/2014/main" id="{50752147-CC28-4E06-B5D5-A6302A30A49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2" name="Footer Placeholder 1">
            <a:extLst>
              <a:ext uri="{FF2B5EF4-FFF2-40B4-BE49-F238E27FC236}">
                <a16:creationId xmlns:a16="http://schemas.microsoft.com/office/drawing/2014/main" id="{0B6F4FD7-2EF1-4174-8920-CD7CE469E4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2</a:t>
            </a:r>
          </a:p>
        </p:txBody>
      </p:sp>
      <p:pic>
        <p:nvPicPr>
          <p:cNvPr id="6" name="Content Placeholder 5">
            <a:extLst>
              <a:ext uri="{FF2B5EF4-FFF2-40B4-BE49-F238E27FC236}">
                <a16:creationId xmlns:a16="http://schemas.microsoft.com/office/drawing/2014/main" id="{4D503DFB-80E4-48C6-87FB-0CCFA0EC51A6}"/>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65</a:t>
            </a:fld>
            <a:endParaRPr lang="en-GB"/>
          </a:p>
        </p:txBody>
      </p:sp>
      <p:sp>
        <p:nvSpPr>
          <p:cNvPr id="5" name="Footer Placeholder 4">
            <a:extLst>
              <a:ext uri="{FF2B5EF4-FFF2-40B4-BE49-F238E27FC236}">
                <a16:creationId xmlns:a16="http://schemas.microsoft.com/office/drawing/2014/main" id="{A2BD50ED-2655-42D9-9CE6-3AA7091B6AE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13" name="SmartArt Placeholder 8" descr="Initiate, Plan, Implement, Sustain. Plan is highlighted">
            <a:extLst>
              <a:ext uri="{FF2B5EF4-FFF2-40B4-BE49-F238E27FC236}">
                <a16:creationId xmlns:a16="http://schemas.microsoft.com/office/drawing/2014/main" id="{2E903092-0F66-407D-9A45-7241C5047139}"/>
              </a:ext>
            </a:extLst>
          </p:cNvPr>
          <p:cNvGraphicFramePr>
            <a:graphicFrameLocks noGrp="1"/>
          </p:cNvGraphicFramePr>
          <p:nvPr>
            <p:ph sz="half" idx="2"/>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6" name="Group 15">
            <a:extLst>
              <a:ext uri="{FF2B5EF4-FFF2-40B4-BE49-F238E27FC236}">
                <a16:creationId xmlns:a16="http://schemas.microsoft.com/office/drawing/2014/main" id="{02DA225F-6497-4E26-8BCF-B3079B65196A}"/>
              </a:ext>
              <a:ext uri="{C183D7F6-B498-43B3-948B-1728B52AA6E4}">
                <adec:decorative xmlns:adec="http://schemas.microsoft.com/office/drawing/2017/decorative" val="1"/>
              </a:ext>
            </a:extLst>
          </p:cNvPr>
          <p:cNvGrpSpPr/>
          <p:nvPr/>
        </p:nvGrpSpPr>
        <p:grpSpPr>
          <a:xfrm>
            <a:off x="8146137" y="1639431"/>
            <a:ext cx="2141514" cy="1328056"/>
            <a:chOff x="8127087" y="1639431"/>
            <a:chExt cx="2141514" cy="1328056"/>
          </a:xfrm>
        </p:grpSpPr>
        <p:cxnSp>
          <p:nvCxnSpPr>
            <p:cNvPr id="14" name="Straight Connector 13">
              <a:extLst>
                <a:ext uri="{FF2B5EF4-FFF2-40B4-BE49-F238E27FC236}">
                  <a16:creationId xmlns:a16="http://schemas.microsoft.com/office/drawing/2014/main" id="{6422BD98-041E-4E8F-9BA6-07F141BC976F}"/>
                </a:ext>
              </a:extLst>
            </p:cNvPr>
            <p:cNvCxnSpPr>
              <a:cxnSpLocks/>
            </p:cNvCxnSpPr>
            <p:nvPr/>
          </p:nvCxnSpPr>
          <p:spPr>
            <a:xfrm>
              <a:off x="910114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C136A-1D5C-403A-88DE-C36AB8CB85C9}"/>
                </a:ext>
              </a:extLst>
            </p:cNvPr>
            <p:cNvSpPr txBox="1"/>
            <p:nvPr/>
          </p:nvSpPr>
          <p:spPr>
            <a:xfrm>
              <a:off x="812708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grpSp>
    </p:spTree>
    <p:extLst>
      <p:ext uri="{BB962C8B-B14F-4D97-AF65-F5344CB8AC3E}">
        <p14:creationId xmlns:p14="http://schemas.microsoft.com/office/powerpoint/2010/main" val="1189367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66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ECE68CD-FC03-4856-815A-452044CC1E0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C89EC83-EE81-4A17-A3D1-40138D59BC3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68</a:t>
            </a:fld>
            <a:endParaRPr lang="en-GB"/>
          </a:p>
        </p:txBody>
      </p:sp>
      <p:sp>
        <p:nvSpPr>
          <p:cNvPr id="3" name="Footer Placeholder 2">
            <a:extLst>
              <a:ext uri="{FF2B5EF4-FFF2-40B4-BE49-F238E27FC236}">
                <a16:creationId xmlns:a16="http://schemas.microsoft.com/office/drawing/2014/main" id="{98700EFE-9431-42E0-B32C-561902ECDCF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69</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45E119CD-4BA8-45BF-89F9-F39B8FC5586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extLst>
              <p:ext uri="{D42A27DB-BD31-4B8C-83A1-F6EECF244321}">
                <p14:modId xmlns:p14="http://schemas.microsoft.com/office/powerpoint/2010/main" val="95432995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extLst>
              <p:ext uri="{D42A27DB-BD31-4B8C-83A1-F6EECF244321}">
                <p14:modId xmlns:p14="http://schemas.microsoft.com/office/powerpoint/2010/main" val="35409865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3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70</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274B2C0-A953-462A-9834-69202E00813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11" name="Rectangle 10">
            <a:extLst>
              <a:ext uri="{FF2B5EF4-FFF2-40B4-BE49-F238E27FC236}">
                <a16:creationId xmlns:a16="http://schemas.microsoft.com/office/drawing/2014/main" id="{585E4892-9FF5-42D9-90C3-C6358FE089FA}"/>
              </a:ext>
              <a:ext uri="{C183D7F6-B498-43B3-948B-1728B52AA6E4}">
                <adec:decorative xmlns:adec="http://schemas.microsoft.com/office/drawing/2017/decorative" val="1"/>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0" name="Rectangle 9">
            <a:extLst>
              <a:ext uri="{FF2B5EF4-FFF2-40B4-BE49-F238E27FC236}">
                <a16:creationId xmlns:a16="http://schemas.microsoft.com/office/drawing/2014/main" id="{DA63F7F8-CFFA-4824-A941-E48C0D4D895C}"/>
              </a:ext>
              <a:ext uri="{C183D7F6-B498-43B3-948B-1728B52AA6E4}">
                <adec:decorative xmlns:adec="http://schemas.microsoft.com/office/drawing/2017/decorative" val="1"/>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9" name="Rectangle 8">
            <a:extLst>
              <a:ext uri="{FF2B5EF4-FFF2-40B4-BE49-F238E27FC236}">
                <a16:creationId xmlns:a16="http://schemas.microsoft.com/office/drawing/2014/main" id="{9653DBEE-C458-4ED7-BB1C-0F7071F3A18D}"/>
              </a:ext>
              <a:ext uri="{C183D7F6-B498-43B3-948B-1728B52AA6E4}">
                <adec:decorative xmlns:adec="http://schemas.microsoft.com/office/drawing/2017/decorative" val="1"/>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3" name="Rectangle 2">
            <a:extLst>
              <a:ext uri="{FF2B5EF4-FFF2-40B4-BE49-F238E27FC236}">
                <a16:creationId xmlns:a16="http://schemas.microsoft.com/office/drawing/2014/main" id="{D1AD84E0-F658-4FF0-B166-180DB308EDE9}"/>
              </a:ext>
              <a:ext uri="{C183D7F6-B498-43B3-948B-1728B52AA6E4}">
                <adec:decorative xmlns:adec="http://schemas.microsoft.com/office/drawing/2017/decorative" val="1"/>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accent5"/>
              </a:solidFill>
            </a:endParaRPr>
          </a:p>
        </p:txBody>
      </p:sp>
      <p:sp>
        <p:nvSpPr>
          <p:cNvPr id="12" name="Rectangle 11">
            <a:extLst>
              <a:ext uri="{FF2B5EF4-FFF2-40B4-BE49-F238E27FC236}">
                <a16:creationId xmlns:a16="http://schemas.microsoft.com/office/drawing/2014/main" id="{FB71C47C-C037-4172-B2F1-0043C3CA2F35}"/>
              </a:ext>
              <a:ext uri="{C183D7F6-B498-43B3-948B-1728B52AA6E4}">
                <adec:decorative xmlns:adec="http://schemas.microsoft.com/office/drawing/2017/decorative" val="1"/>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4" name="Footer Placeholder 3">
            <a:extLst>
              <a:ext uri="{FF2B5EF4-FFF2-40B4-BE49-F238E27FC236}">
                <a16:creationId xmlns:a16="http://schemas.microsoft.com/office/drawing/2014/main" id="{E0350BAB-955B-4BF6-8D35-E0ACEB311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5" name="Graphic 14">
            <a:extLst>
              <a:ext uri="{FF2B5EF4-FFF2-40B4-BE49-F238E27FC236}">
                <a16:creationId xmlns:a16="http://schemas.microsoft.com/office/drawing/2014/main" id="{C8E102A5-295E-43BE-B704-2568A263B26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5158" y="1588569"/>
            <a:ext cx="1944704" cy="1944704"/>
          </a:xfrm>
          <a:prstGeom prst="rect">
            <a:avLst/>
          </a:prstGeom>
        </p:spPr>
      </p:pic>
      <p:pic>
        <p:nvPicPr>
          <p:cNvPr id="16" name="Graphic 15">
            <a:extLst>
              <a:ext uri="{FF2B5EF4-FFF2-40B4-BE49-F238E27FC236}">
                <a16:creationId xmlns:a16="http://schemas.microsoft.com/office/drawing/2014/main" id="{2C0BB250-5CEA-42C0-97E2-FE2E8D8CD9C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2317" y="1588569"/>
            <a:ext cx="1944704" cy="1944704"/>
          </a:xfrm>
          <a:prstGeom prst="rect">
            <a:avLst/>
          </a:prstGeom>
        </p:spPr>
      </p:pic>
      <p:pic>
        <p:nvPicPr>
          <p:cNvPr id="17" name="Graphic 16">
            <a:extLst>
              <a:ext uri="{FF2B5EF4-FFF2-40B4-BE49-F238E27FC236}">
                <a16:creationId xmlns:a16="http://schemas.microsoft.com/office/drawing/2014/main" id="{B18080CA-55D6-4B53-ABC9-0F0462912F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2390" y="1588569"/>
            <a:ext cx="1944704" cy="1944704"/>
          </a:xfrm>
          <a:prstGeom prst="rect">
            <a:avLst/>
          </a:prstGeom>
        </p:spPr>
      </p:pic>
      <p:pic>
        <p:nvPicPr>
          <p:cNvPr id="18" name="Graphic 17">
            <a:extLst>
              <a:ext uri="{FF2B5EF4-FFF2-40B4-BE49-F238E27FC236}">
                <a16:creationId xmlns:a16="http://schemas.microsoft.com/office/drawing/2014/main" id="{5BC33F35-B6EB-4FD5-A7AC-93D042E169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6280" y="1587346"/>
            <a:ext cx="1944704" cy="1944704"/>
          </a:xfrm>
          <a:prstGeom prst="rect">
            <a:avLst/>
          </a:prstGeom>
        </p:spPr>
      </p:pic>
      <p:pic>
        <p:nvPicPr>
          <p:cNvPr id="19" name="Graphic 18">
            <a:extLst>
              <a:ext uri="{FF2B5EF4-FFF2-40B4-BE49-F238E27FC236}">
                <a16:creationId xmlns:a16="http://schemas.microsoft.com/office/drawing/2014/main" id="{09CADF5B-F827-48BA-B182-1FCEDFDE2EC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576" y="1587346"/>
            <a:ext cx="1944704" cy="1944704"/>
          </a:xfrm>
          <a:prstGeom prst="rect">
            <a:avLst/>
          </a:prstGeom>
        </p:spPr>
      </p:pic>
    </p:spTree>
    <p:extLst>
      <p:ext uri="{BB962C8B-B14F-4D97-AF65-F5344CB8AC3E}">
        <p14:creationId xmlns:p14="http://schemas.microsoft.com/office/powerpoint/2010/main" val="62541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0" grpId="0" animBg="1"/>
      <p:bldP spid="9" grpId="0" animBg="1"/>
      <p:bldP spid="3" grpId="0" animBg="1"/>
      <p:bldP spid="12"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72</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9590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0490" y="1633658"/>
            <a:ext cx="4068878" cy="4068878"/>
          </a:xfrm>
          <a:prstGeom prst="rect">
            <a:avLst/>
          </a:prstGeom>
        </p:spPr>
      </p:pic>
    </p:spTree>
    <p:extLst>
      <p:ext uri="{BB962C8B-B14F-4D97-AF65-F5344CB8AC3E}">
        <p14:creationId xmlns:p14="http://schemas.microsoft.com/office/powerpoint/2010/main" val="3326352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21335"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Scenario</a:t>
            </a:r>
            <a:r>
              <a:rPr lang="en-GB" sz="2400" dirty="0"/>
              <a:t>: A sighted keyboard-only user with a motor disability can operate an interface by only using a keyboard.</a:t>
            </a:r>
          </a:p>
          <a:p>
            <a:pPr marL="0" indent="0">
              <a:buFont typeface="Arial" panose="020B0604020202020204" pitchFamily="34" charset="0"/>
              <a:buNone/>
            </a:pPr>
            <a:endParaRPr lang="en-GB" sz="2400" dirty="0"/>
          </a:p>
          <a:p>
            <a:r>
              <a:rPr lang="en-GB" sz="2400" b="1" dirty="0"/>
              <a:t>Given</a:t>
            </a:r>
            <a:r>
              <a:rPr lang="en-GB" sz="2400" dirty="0"/>
              <a:t> I am a sighted keyboard-only user with a user disability</a:t>
            </a:r>
          </a:p>
          <a:p>
            <a:r>
              <a:rPr lang="en-GB" sz="2400" b="1" dirty="0"/>
              <a:t>When</a:t>
            </a:r>
            <a:r>
              <a:rPr lang="en-GB" sz="2400" dirty="0"/>
              <a:t> I navigate the page with the TAB key forwards and backwards</a:t>
            </a:r>
          </a:p>
          <a:p>
            <a:r>
              <a:rPr lang="en-GB" sz="2400" b="1" dirty="0"/>
              <a:t>Then</a:t>
            </a:r>
            <a:r>
              <a:rPr lang="en-GB" sz="2400" dirty="0"/>
              <a:t> all interactive objects receive focus</a:t>
            </a:r>
          </a:p>
          <a:p>
            <a:r>
              <a:rPr lang="en-GB" sz="2400" b="1" dirty="0"/>
              <a:t>And</a:t>
            </a:r>
            <a:r>
              <a:rPr lang="en-GB" sz="2400" dirty="0"/>
              <a:t> all interactive objects are operable</a:t>
            </a:r>
          </a:p>
          <a:p>
            <a:r>
              <a:rPr lang="en-GB" sz="2400" b="1" dirty="0"/>
              <a:t>And</a:t>
            </a:r>
            <a:r>
              <a:rPr lang="en-GB" sz="2400" dirty="0"/>
              <a:t> all interactive objects receive focus in a logical order</a:t>
            </a:r>
          </a:p>
          <a:p>
            <a:r>
              <a:rPr lang="en-GB" sz="2400" b="1" dirty="0"/>
              <a:t>And</a:t>
            </a:r>
            <a:r>
              <a:rPr lang="en-GB" sz="2400" dirty="0"/>
              <a:t> I can always visually tell what element has focus</a:t>
            </a:r>
          </a:p>
        </p:txBody>
      </p:sp>
    </p:spTree>
    <p:extLst>
      <p:ext uri="{BB962C8B-B14F-4D97-AF65-F5344CB8AC3E}">
        <p14:creationId xmlns:p14="http://schemas.microsoft.com/office/powerpoint/2010/main" val="376125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pic>
        <p:nvPicPr>
          <p:cNvPr id="12" name="1 Woman with wheelchair"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1 Fable tech labs quote">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TechLabs</a:t>
            </a:r>
            <a:endParaRPr lang="en-GB" sz="3200"/>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75</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425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76</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2 Group of people">
            <a:extLst>
              <a:ext uri="{FF2B5EF4-FFF2-40B4-BE49-F238E27FC236}">
                <a16:creationId xmlns:a16="http://schemas.microsoft.com/office/drawing/2014/main" id="{DC188283-12DC-409E-8947-3A71F6C8329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sp>
        <p:nvSpPr>
          <p:cNvPr id="13" name="2 Groups and networks">
            <a:extLst>
              <a:ext uri="{FF2B5EF4-FFF2-40B4-BE49-F238E27FC236}">
                <a16:creationId xmlns:a16="http://schemas.microsoft.com/office/drawing/2014/main" id="{DD60F3C3-ABBF-477B-B522-FC79A70DA116}"/>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pic>
        <p:nvPicPr>
          <p:cNvPr id="14" name="2 Carrots">
            <a:extLst>
              <a:ext uri="{FF2B5EF4-FFF2-40B4-BE49-F238E27FC236}">
                <a16:creationId xmlns:a16="http://schemas.microsoft.com/office/drawing/2014/main" id="{1510CFBE-054A-4742-93C5-4CBEAA2CBA48}"/>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sp>
        <p:nvSpPr>
          <p:cNvPr id="15" name="2 Recognise people">
            <a:extLst>
              <a:ext uri="{FF2B5EF4-FFF2-40B4-BE49-F238E27FC236}">
                <a16:creationId xmlns:a16="http://schemas.microsoft.com/office/drawing/2014/main" id="{A5099BF5-DD43-4A4B-B548-1B4BC5538574}"/>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Recognise people for their help.</a:t>
            </a:r>
          </a:p>
        </p:txBody>
      </p:sp>
    </p:spTree>
    <p:extLst>
      <p:ext uri="{BB962C8B-B14F-4D97-AF65-F5344CB8AC3E}">
        <p14:creationId xmlns:p14="http://schemas.microsoft.com/office/powerpoint/2010/main" val="3816690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77</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75" name="4 Atomic design">
            <a:extLst>
              <a:ext uri="{FF2B5EF4-FFF2-40B4-BE49-F238E27FC236}">
                <a16:creationId xmlns:a16="http://schemas.microsoft.com/office/drawing/2014/main" id="{26CBFABE-FB47-4D27-A529-F624AFCF4B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40" y="1427496"/>
            <a:ext cx="2906661" cy="4490792"/>
          </a:xfrm>
          <a:prstGeom prst="rect">
            <a:avLst/>
          </a:prstGeom>
        </p:spPr>
      </p:pic>
      <p:pic>
        <p:nvPicPr>
          <p:cNvPr id="76" name="4 Heading styles" descr="Type examples, these are taken from Anna E. Cook's slide deck.">
            <a:extLst>
              <a:ext uri="{FF2B5EF4-FFF2-40B4-BE49-F238E27FC236}">
                <a16:creationId xmlns:a16="http://schemas.microsoft.com/office/drawing/2014/main" id="{354EDE67-76EE-44E0-8904-F3454A37C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320" y="1490616"/>
            <a:ext cx="1475283" cy="4425847"/>
          </a:xfrm>
          <a:prstGeom prst="rect">
            <a:avLst/>
          </a:prstGeom>
          <a:ln w="57150">
            <a:solidFill>
              <a:schemeClr val="accent5"/>
            </a:solidFill>
          </a:ln>
        </p:spPr>
      </p:pic>
      <p:pic>
        <p:nvPicPr>
          <p:cNvPr id="77" name="4 Fonts" descr="Roboto fonts">
            <a:extLst>
              <a:ext uri="{FF2B5EF4-FFF2-40B4-BE49-F238E27FC236}">
                <a16:creationId xmlns:a16="http://schemas.microsoft.com/office/drawing/2014/main" id="{B10AA609-2A33-49DC-974F-1BC575BB5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522" y="1490616"/>
            <a:ext cx="2029797" cy="3219483"/>
          </a:xfrm>
          <a:prstGeom prst="rect">
            <a:avLst/>
          </a:prstGeom>
          <a:ln w="38100">
            <a:solidFill>
              <a:schemeClr val="accent5"/>
            </a:solidFill>
          </a:ln>
        </p:spPr>
      </p:pic>
      <p:pic>
        <p:nvPicPr>
          <p:cNvPr id="78" name="4 Colour palette" descr="UoS brand palette&#10;">
            <a:extLst>
              <a:ext uri="{FF2B5EF4-FFF2-40B4-BE49-F238E27FC236}">
                <a16:creationId xmlns:a16="http://schemas.microsoft.com/office/drawing/2014/main" id="{5E915E8C-9A2C-41E1-A5CC-5F13AF13B44A}"/>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430" y="1936401"/>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5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1000" fill="hold"/>
                                        <p:tgtEl>
                                          <p:spTgt spid="9">
                                            <p:txEl>
                                              <p:pRg st="0" end="0"/>
                                            </p:txEl>
                                          </p:spTgt>
                                        </p:tgtEl>
                                        <p:attrNameLst>
                                          <p:attrName>style.color</p:attrName>
                                        </p:attrNameLst>
                                      </p:cBhvr>
                                      <p:to>
                                        <a:schemeClr val="accent2"/>
                                      </p:to>
                                    </p:animClr>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 presetClass="emph" presetSubtype="2" fill="hold" nodeType="withEffect">
                                  <p:stCondLst>
                                    <p:cond delay="0"/>
                                  </p:stCondLst>
                                  <p:childTnLst>
                                    <p:animClr clrSpc="rgb" dir="cw">
                                      <p:cBhvr override="childStyle">
                                        <p:cTn id="13" dur="1000" fill="hold"/>
                                        <p:tgtEl>
                                          <p:spTgt spid="9">
                                            <p:txEl>
                                              <p:pRg st="0" end="0"/>
                                            </p:txEl>
                                          </p:spTgt>
                                        </p:tgtEl>
                                        <p:attrNameLst>
                                          <p:attrName>style.color</p:attrName>
                                        </p:attrNameLst>
                                      </p:cBhvr>
                                      <p:to>
                                        <a:schemeClr val="bg1"/>
                                      </p:to>
                                    </p:animClr>
                                  </p:childTnLst>
                                </p:cTn>
                              </p:par>
                              <p:par>
                                <p:cTn id="14" presetID="3" presetClass="emph" presetSubtype="2" fill="hold" nodeType="withEffect">
                                  <p:stCondLst>
                                    <p:cond delay="0"/>
                                  </p:stCondLst>
                                  <p:childTnLst>
                                    <p:animClr clrSpc="rgb" dir="cw">
                                      <p:cBhvr override="childStyle">
                                        <p:cTn id="15" dur="1000" fill="hold"/>
                                        <p:tgtEl>
                                          <p:spTgt spid="9">
                                            <p:txEl>
                                              <p:pRg st="2" end="2"/>
                                            </p:txEl>
                                          </p:spTgt>
                                        </p:tgtEl>
                                        <p:attrNameLst>
                                          <p:attrName>style.color</p:attrName>
                                        </p:attrNameLst>
                                      </p:cBhvr>
                                      <p:to>
                                        <a:schemeClr val="accent2"/>
                                      </p:to>
                                    </p:animClr>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5"/>
                                        </p:tgtEl>
                                      </p:cBhvr>
                                    </p:animEffect>
                                    <p:set>
                                      <p:cBhvr>
                                        <p:cTn id="32" dur="1" fill="hold">
                                          <p:stCondLst>
                                            <p:cond delay="499"/>
                                          </p:stCondLst>
                                        </p:cTn>
                                        <p:tgtEl>
                                          <p:spTgt spid="7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6"/>
                                        </p:tgtEl>
                                      </p:cBhvr>
                                    </p:animEffect>
                                    <p:set>
                                      <p:cBhvr>
                                        <p:cTn id="35" dur="1" fill="hold">
                                          <p:stCondLst>
                                            <p:cond delay="499"/>
                                          </p:stCondLst>
                                        </p:cTn>
                                        <p:tgtEl>
                                          <p:spTgt spid="7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7"/>
                                        </p:tgtEl>
                                      </p:cBhvr>
                                    </p:animEffect>
                                    <p:set>
                                      <p:cBhvr>
                                        <p:cTn id="41" dur="1" fill="hold">
                                          <p:stCondLst>
                                            <p:cond delay="499"/>
                                          </p:stCondLst>
                                        </p:cTn>
                                        <p:tgtEl>
                                          <p:spTgt spid="77"/>
                                        </p:tgtEl>
                                        <p:attrNameLst>
                                          <p:attrName>style.visibility</p:attrName>
                                        </p:attrNameLst>
                                      </p:cBhvr>
                                      <p:to>
                                        <p:strVal val="hidden"/>
                                      </p:to>
                                    </p:set>
                                  </p:childTnLst>
                                </p:cTn>
                              </p:par>
                              <p:par>
                                <p:cTn id="42" presetID="3" presetClass="emph" presetSubtype="2" fill="hold" nodeType="withEffect">
                                  <p:stCondLst>
                                    <p:cond delay="0"/>
                                  </p:stCondLst>
                                  <p:childTnLst>
                                    <p:animClr clrSpc="rgb" dir="cw">
                                      <p:cBhvr override="childStyle">
                                        <p:cTn id="43" dur="1000" fill="hold"/>
                                        <p:tgtEl>
                                          <p:spTgt spid="9">
                                            <p:txEl>
                                              <p:pRg st="2" end="2"/>
                                            </p:txEl>
                                          </p:spTgt>
                                        </p:tgtEl>
                                        <p:attrNameLst>
                                          <p:attrName>style.color</p:attrName>
                                        </p:attrNameLst>
                                      </p:cBhvr>
                                      <p:to>
                                        <a:schemeClr val="bg1"/>
                                      </p:to>
                                    </p:animClr>
                                  </p:childTnLst>
                                </p:cTn>
                              </p:par>
                              <p:par>
                                <p:cTn id="44" presetID="3" presetClass="emph" presetSubtype="2" fill="hold" nodeType="withEffect">
                                  <p:stCondLst>
                                    <p:cond delay="0"/>
                                  </p:stCondLst>
                                  <p:childTnLst>
                                    <p:animClr clrSpc="rgb" dir="cw">
                                      <p:cBhvr override="childStyle">
                                        <p:cTn id="45" dur="1000" fill="hold"/>
                                        <p:tgtEl>
                                          <p:spTgt spid="9">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78</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2" name="11 Communicate all necessary design intent">
            <a:extLst>
              <a:ext uri="{FF2B5EF4-FFF2-40B4-BE49-F238E27FC236}">
                <a16:creationId xmlns:a16="http://schemas.microsoft.com/office/drawing/2014/main" id="{B6A0463A-A394-48F6-960C-F2005C8ABC38}"/>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13" name="11 Diagram"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D660DE3-1EA8-4148-A5A0-6442F67DA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Tree>
    <p:extLst>
      <p:ext uri="{BB962C8B-B14F-4D97-AF65-F5344CB8AC3E}">
        <p14:creationId xmlns:p14="http://schemas.microsoft.com/office/powerpoint/2010/main" val="12634367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12 Alice" descr="A web page accordian component has been annotated to make explicit the use of heading order and the role, state, screenreader output and voice input statesr.">
            <a:extLst>
              <a:ext uri="{FF2B5EF4-FFF2-40B4-BE49-F238E27FC236}">
                <a16:creationId xmlns:a16="http://schemas.microsoft.com/office/drawing/2014/main" id="{3063A340-7AA5-4233-92D7-1531E716FC41}"/>
              </a:ext>
            </a:extLst>
          </p:cNvPr>
          <p:cNvPicPr>
            <a:picLocks noChangeAspect="1"/>
          </p:cNvPicPr>
          <p:nvPr/>
        </p:nvPicPr>
        <p:blipFill rotWithShape="1">
          <a:blip r:embed="rId3">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13" name="12 Pig and pepper" descr="A web page card component has been annotated to make explicit the reading order and tab order.">
            <a:extLst>
              <a:ext uri="{FF2B5EF4-FFF2-40B4-BE49-F238E27FC236}">
                <a16:creationId xmlns:a16="http://schemas.microsoft.com/office/drawing/2014/main" id="{BBF680CF-1F57-4869-9CE1-5D606BDCD9E1}"/>
              </a:ext>
            </a:extLst>
          </p:cNvPr>
          <p:cNvPicPr>
            <a:picLocks noChangeAspect="1"/>
          </p:cNvPicPr>
          <p:nvPr/>
        </p:nvPicPr>
        <p:blipFill rotWithShape="1">
          <a:blip r:embed="rId4">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2654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extLst>
              <p:ext uri="{D42A27DB-BD31-4B8C-83A1-F6EECF244321}">
                <p14:modId xmlns:p14="http://schemas.microsoft.com/office/powerpoint/2010/main" val="298708128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extLst>
              <p:ext uri="{D42A27DB-BD31-4B8C-83A1-F6EECF244321}">
                <p14:modId xmlns:p14="http://schemas.microsoft.com/office/powerpoint/2010/main" val="9768370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90499"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won’t have all the answers</a:t>
            </a:r>
            <a:endParaRPr lang="en-US"/>
          </a:p>
        </p:txBody>
      </p:sp>
      <p:sp>
        <p:nvSpPr>
          <p:cNvPr id="4" name="Footer Placeholder 3">
            <a:extLst>
              <a:ext uri="{FF2B5EF4-FFF2-40B4-BE49-F238E27FC236}">
                <a16:creationId xmlns:a16="http://schemas.microsoft.com/office/drawing/2014/main" id="{A2251E5A-D722-4BAB-84E6-EDAA30F80F9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graphicFrame>
        <p:nvGraphicFramePr>
          <p:cNvPr id="12" name="Content Placeholder 2">
            <a:extLst>
              <a:ext uri="{FF2B5EF4-FFF2-40B4-BE49-F238E27FC236}">
                <a16:creationId xmlns:a16="http://schemas.microsoft.com/office/drawing/2014/main" id="{2855A9D1-1EEF-4C3A-A227-8593F8D425F3}"/>
              </a:ext>
              <a:ext uri="{C183D7F6-B498-43B3-948B-1728B52AA6E4}">
                <adec:decorative xmlns:adec="http://schemas.microsoft.com/office/drawing/2017/decorative" val="1"/>
              </a:ext>
            </a:extLst>
          </p:cNvPr>
          <p:cNvGraphicFramePr>
            <a:graphicFrameLocks noGrp="1"/>
          </p:cNvGraphicFramePr>
          <p:nvPr>
            <p:ph idx="1"/>
          </p:nvPr>
        </p:nvGraphicFramePr>
        <p:xfrm>
          <a:off x="2947480" y="1423135"/>
          <a:ext cx="9015919" cy="4736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91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00" fill="hold"/>
                                        <p:tgtEl>
                                          <p:spTgt spid="3">
                                            <p:txEl>
                                              <p:pRg st="0" end="0"/>
                                            </p:txEl>
                                          </p:spTgt>
                                        </p:tgtEl>
                                        <p:attrNameLst>
                                          <p:attrName>style.color</p:attrName>
                                        </p:attrNameLst>
                                      </p:cBhvr>
                                      <p:to>
                                        <a:schemeClr val="bg1"/>
                                      </p:to>
                                    </p:animClr>
                                  </p:childTnLst>
                                </p:cTn>
                              </p:par>
                              <p:par>
                                <p:cTn id="17" presetID="3" presetClass="emph" presetSubtype="2" fill="hold" nodeType="withEffect">
                                  <p:stCondLst>
                                    <p:cond delay="0"/>
                                  </p:stCondLst>
                                  <p:childTnLst>
                                    <p:animClr clrSpc="rgb" dir="cw">
                                      <p:cBhvr override="childStyle">
                                        <p:cTn id="18" dur="1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6D9A18D4-443C-4BBB-9445-5D2AF3CF2F04}"/>
              </a:ext>
            </a:extLst>
          </p:cNvPr>
          <p:cNvSpPr txBox="1">
            <a:spLocks/>
          </p:cNvSpPr>
          <p:nvPr/>
        </p:nvSpPr>
        <p:spPr>
          <a:xfrm>
            <a:off x="2913690" y="1417099"/>
            <a:ext cx="3534735" cy="4681330"/>
          </a:xfrm>
          <a:prstGeom prst="rect">
            <a:avLst/>
          </a:prstGeom>
          <a:solidFill>
            <a:srgbClr val="00131D"/>
          </a:solidFill>
          <a:ln w="38100">
            <a:solidFill>
              <a:schemeClr val="accent5"/>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a:t>Content creator</a:t>
            </a:r>
          </a:p>
          <a:p>
            <a:pPr marL="0" indent="0">
              <a:buFont typeface="Arial" panose="020B0604020202020204" pitchFamily="34" charset="0"/>
              <a:buNone/>
            </a:pPr>
            <a:endParaRPr lang="en-GB" sz="2000" b="1"/>
          </a:p>
          <a:p>
            <a:pPr>
              <a:buFont typeface="Wingdings" panose="05000000000000000000" pitchFamily="2" charset="2"/>
              <a:buChar char="ü"/>
            </a:pPr>
            <a:r>
              <a:rPr lang="en-GB" sz="2000"/>
              <a:t>My content is written in plain language.</a:t>
            </a:r>
          </a:p>
          <a:p>
            <a:pPr>
              <a:buFont typeface="Wingdings" panose="05000000000000000000" pitchFamily="2" charset="2"/>
              <a:buChar char="ü"/>
            </a:pPr>
            <a:r>
              <a:rPr lang="en-GB" sz="2000"/>
              <a:t>My content is clear and concise.</a:t>
            </a:r>
          </a:p>
          <a:p>
            <a:pPr>
              <a:buFont typeface="Wingdings" panose="05000000000000000000" pitchFamily="2" charset="2"/>
              <a:buChar char="ü"/>
            </a:pPr>
            <a:r>
              <a:rPr lang="en-GB" sz="2000"/>
              <a:t>My content provides a blank alt text for decorative images.</a:t>
            </a:r>
          </a:p>
          <a:p>
            <a:pPr>
              <a:buFont typeface="Wingdings" panose="05000000000000000000" pitchFamily="2" charset="2"/>
              <a:buChar char="ü"/>
            </a:pPr>
            <a:r>
              <a:rPr lang="en-GB" sz="2000"/>
              <a:t>My content provides brief, accurate descriptions for informative images.</a:t>
            </a:r>
          </a:p>
          <a:p>
            <a:pPr>
              <a:buFont typeface="Wingdings" panose="05000000000000000000" pitchFamily="2" charset="2"/>
              <a:buChar char="ü"/>
            </a:pPr>
            <a:r>
              <a:rPr lang="en-GB" sz="2000"/>
              <a:t>etc</a:t>
            </a:r>
          </a:p>
        </p:txBody>
      </p:sp>
      <p:sp>
        <p:nvSpPr>
          <p:cNvPr id="12" name="Content Placeholder 4">
            <a:extLst>
              <a:ext uri="{FF2B5EF4-FFF2-40B4-BE49-F238E27FC236}">
                <a16:creationId xmlns:a16="http://schemas.microsoft.com/office/drawing/2014/main" id="{39C845A5-577F-430A-935F-765F6E597CDC}"/>
              </a:ext>
            </a:extLst>
          </p:cNvPr>
          <p:cNvSpPr txBox="1">
            <a:spLocks/>
          </p:cNvSpPr>
          <p:nvPr/>
        </p:nvSpPr>
        <p:spPr>
          <a:xfrm>
            <a:off x="6635454" y="1417099"/>
            <a:ext cx="4975522" cy="4681330"/>
          </a:xfrm>
          <a:prstGeom prst="rect">
            <a:avLst/>
          </a:prstGeom>
          <a:solidFill>
            <a:srgbClr val="00131D"/>
          </a:solidFill>
          <a:ln w="38100">
            <a:solidFill>
              <a:schemeClr val="accent5"/>
            </a:solidFill>
          </a:ln>
        </p:spPr>
        <p:txBody>
          <a:bodyPr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Developer</a:t>
            </a:r>
          </a:p>
          <a:p>
            <a:pPr marL="0" indent="0">
              <a:buFont typeface="Arial" panose="020B0604020202020204" pitchFamily="34" charse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etc</a:t>
            </a:r>
          </a:p>
        </p:txBody>
      </p:sp>
      <p:sp>
        <p:nvSpPr>
          <p:cNvPr id="13" name="TextBox 12">
            <a:extLst>
              <a:ext uri="{FF2B5EF4-FFF2-40B4-BE49-F238E27FC236}">
                <a16:creationId xmlns:a16="http://schemas.microsoft.com/office/drawing/2014/main" id="{AF687812-6873-43E4-A8E3-4BA24F62761F}"/>
              </a:ext>
            </a:extLst>
          </p:cNvPr>
          <p:cNvSpPr txBox="1"/>
          <p:nvPr/>
        </p:nvSpPr>
        <p:spPr>
          <a:xfrm>
            <a:off x="8401050" y="824258"/>
            <a:ext cx="3269628" cy="369332"/>
          </a:xfrm>
          <a:prstGeom prst="rect">
            <a:avLst/>
          </a:prstGeom>
          <a:noFill/>
          <a:ln w="38100">
            <a:noFill/>
          </a:ln>
        </p:spPr>
        <p:txBody>
          <a:bodyPr wrap="square" rtlCol="0" anchor="ctr">
            <a:spAutoFit/>
          </a:bodyPr>
          <a:lstStyle/>
          <a:p>
            <a:pPr algn="r"/>
            <a:r>
              <a:rPr lang="en-GB">
                <a:solidFill>
                  <a:schemeClr val="bg1"/>
                </a:solidFill>
              </a:rPr>
              <a:t>Role-based DoD Example</a:t>
            </a:r>
          </a:p>
        </p:txBody>
      </p:sp>
    </p:spTree>
    <p:extLst>
      <p:ext uri="{BB962C8B-B14F-4D97-AF65-F5344CB8AC3E}">
        <p14:creationId xmlns:p14="http://schemas.microsoft.com/office/powerpoint/2010/main" val="224289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EA3B5BCF-6C91-4AB7-8E2C-05A8B68FDEE7}"/>
              </a:ext>
            </a:extLst>
          </p:cNvPr>
          <p:cNvSpPr txBox="1">
            <a:spLocks/>
          </p:cNvSpPr>
          <p:nvPr/>
        </p:nvSpPr>
        <p:spPr>
          <a:xfrm>
            <a:off x="2875986" y="1545063"/>
            <a:ext cx="9049709" cy="4425401"/>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dirty="0">
                <a:solidFill>
                  <a:schemeClr val="accent1"/>
                </a:solidFill>
              </a:rPr>
              <a:t>Require vendors to produce an Accessibility Conformant Report (ACR) for their product based on the Voluntary Product Accessibility Template (VPAT).</a:t>
            </a:r>
          </a:p>
          <a:p>
            <a:pPr>
              <a:lnSpc>
                <a:spcPct val="120000"/>
              </a:lnSpc>
            </a:pPr>
            <a:endParaRPr lang="en-GB" dirty="0">
              <a:solidFill>
                <a:schemeClr val="accent1"/>
              </a:solidFill>
            </a:endParaRPr>
          </a:p>
          <a:p>
            <a:pPr>
              <a:lnSpc>
                <a:spcPct val="120000"/>
              </a:lnSpc>
            </a:pPr>
            <a:r>
              <a:rPr lang="en-GB" dirty="0"/>
              <a:t>Ask about their accessibility roadmap.</a:t>
            </a:r>
          </a:p>
          <a:p>
            <a:pPr>
              <a:lnSpc>
                <a:spcPct val="120000"/>
              </a:lnSpc>
            </a:pPr>
            <a:endParaRPr lang="en-GB" dirty="0"/>
          </a:p>
          <a:p>
            <a:pPr>
              <a:lnSpc>
                <a:spcPct val="120000"/>
              </a:lnSpc>
            </a:pPr>
            <a:r>
              <a:rPr lang="en-GB" dirty="0"/>
              <a:t>Lobby current providers to improve accessibility and provide updates to their ACRs as products are upgraded.</a:t>
            </a:r>
          </a:p>
          <a:p>
            <a:pPr>
              <a:lnSpc>
                <a:spcPct val="120000"/>
              </a:lnSpc>
            </a:pPr>
            <a:endParaRPr lang="en-GB" dirty="0"/>
          </a:p>
          <a:p>
            <a:pPr>
              <a:lnSpc>
                <a:spcPct val="120000"/>
              </a:lnSpc>
            </a:pPr>
            <a:r>
              <a:rPr lang="en-GB" dirty="0"/>
              <a:t>Require accessibility within Non-functional requirements.</a:t>
            </a:r>
          </a:p>
        </p:txBody>
      </p:sp>
    </p:spTree>
    <p:extLst>
      <p:ext uri="{BB962C8B-B14F-4D97-AF65-F5344CB8AC3E}">
        <p14:creationId xmlns:p14="http://schemas.microsoft.com/office/powerpoint/2010/main" val="10628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3">
                                            <p:txEl>
                                              <p:pRg st="0" end="0"/>
                                            </p:txEl>
                                          </p:spTgt>
                                        </p:tgtEl>
                                        <p:attrNameLst>
                                          <p:attrName>style.color</p:attrName>
                                        </p:attrNameLst>
                                      </p:cBhvr>
                                      <p:to>
                                        <a:schemeClr val="bg1"/>
                                      </p:to>
                                    </p:animClr>
                                  </p:childTnLst>
                                </p:cTn>
                              </p:par>
                              <p:par>
                                <p:cTn id="9" presetID="3" presetClass="emph" presetSubtype="2" fill="hold" nodeType="withEffect">
                                  <p:stCondLst>
                                    <p:cond delay="0"/>
                                  </p:stCondLst>
                                  <p:childTnLst>
                                    <p:animClr clrSpc="rgb" dir="cw">
                                      <p:cBhvr override="childStyle">
                                        <p:cTn id="10" dur="1000" fill="hold"/>
                                        <p:tgtEl>
                                          <p:spTgt spid="3">
                                            <p:txEl>
                                              <p:pRg st="3" end="3"/>
                                            </p:txEl>
                                          </p:spTgt>
                                        </p:tgtEl>
                                        <p:attrNameLst>
                                          <p:attrName>style.color</p:attrName>
                                        </p:attrNameLst>
                                      </p:cBhvr>
                                      <p:to>
                                        <a:schemeClr val="accent2"/>
                                      </p:to>
                                    </p:animClr>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00" fill="hold"/>
                                        <p:tgtEl>
                                          <p:spTgt spid="11">
                                            <p:txEl>
                                              <p:pRg st="2" end="2"/>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1000" fill="hold"/>
                                        <p:tgtEl>
                                          <p:spTgt spid="11">
                                            <p:txEl>
                                              <p:pRg st="0" end="0"/>
                                            </p:txEl>
                                          </p:spTgt>
                                        </p:tgtEl>
                                        <p:attrNameLst>
                                          <p:attrName>style.color</p:attrName>
                                        </p:attrNameLst>
                                      </p:cBhvr>
                                      <p:to>
                                        <a:srgbClr val="9FB1BD"/>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00" fill="hold"/>
                                        <p:tgtEl>
                                          <p:spTgt spid="11">
                                            <p:txEl>
                                              <p:pRg st="4" end="4"/>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1000" fill="hold"/>
                                        <p:tgtEl>
                                          <p:spTgt spid="11">
                                            <p:txEl>
                                              <p:pRg st="2" end="2"/>
                                            </p:txEl>
                                          </p:spTgt>
                                        </p:tgtEl>
                                        <p:attrNameLst>
                                          <p:attrName>style.color</p:attrName>
                                        </p:attrNameLst>
                                      </p:cBhvr>
                                      <p:to>
                                        <a:srgbClr val="9FB1BD"/>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00" fill="hold"/>
                                        <p:tgtEl>
                                          <p:spTgt spid="11">
                                            <p:txEl>
                                              <p:pRg st="6" end="6"/>
                                            </p:txEl>
                                          </p:spTgt>
                                        </p:tgtEl>
                                        <p:attrNameLst>
                                          <p:attrName>style.color</p:attrName>
                                        </p:attrNameLst>
                                      </p:cBhvr>
                                      <p:to>
                                        <a:schemeClr val="accent1"/>
                                      </p:to>
                                    </p:animClr>
                                  </p:childTnLst>
                                </p:cTn>
                              </p:par>
                              <p:par>
                                <p:cTn id="39" presetID="3" presetClass="emph" presetSubtype="2" fill="hold" nodeType="withEffect">
                                  <p:stCondLst>
                                    <p:cond delay="0"/>
                                  </p:stCondLst>
                                  <p:childTnLst>
                                    <p:animClr clrSpc="rgb" dir="cw">
                                      <p:cBhvr override="childStyle">
                                        <p:cTn id="40" dur="1000" fill="hold"/>
                                        <p:tgtEl>
                                          <p:spTgt spid="11">
                                            <p:txEl>
                                              <p:pRg st="4" end="4"/>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p:txBody>
      </p:sp>
      <p:sp>
        <p:nvSpPr>
          <p:cNvPr id="13" name="Content Placeholder 2">
            <a:extLst>
              <a:ext uri="{FF2B5EF4-FFF2-40B4-BE49-F238E27FC236}">
                <a16:creationId xmlns:a16="http://schemas.microsoft.com/office/drawing/2014/main" id="{0A81D42C-D62D-4745-8824-FAF3A43571B8}"/>
              </a:ext>
            </a:extLst>
          </p:cNvPr>
          <p:cNvSpPr>
            <a:spLocks noGrp="1"/>
          </p:cNvSpPr>
          <p:nvPr>
            <p:ph sz="half" idx="1"/>
          </p:nvPr>
        </p:nvSpPr>
        <p:spPr>
          <a:xfrm>
            <a:off x="2705830" y="1500809"/>
            <a:ext cx="5689600" cy="4460845"/>
          </a:xfrm>
        </p:spPr>
        <p:txBody>
          <a:bodyPr anchor="ctr">
            <a:normAutofit lnSpcReduction="10000"/>
          </a:bodyPr>
          <a:lstStyle/>
          <a:p>
            <a:r>
              <a:rPr lang="en-GB" dirty="0">
                <a:solidFill>
                  <a:schemeClr val="accent1"/>
                </a:solidFill>
              </a:rPr>
              <a:t>Include the creation and publication of an accessibility statement within the “go-live checklist”.</a:t>
            </a:r>
          </a:p>
          <a:p>
            <a:r>
              <a:rPr lang="en-GB" dirty="0"/>
              <a:t>Set date and ownership for reviewing the accessibility statement on an annual basis.</a:t>
            </a:r>
          </a:p>
        </p:txBody>
      </p:sp>
      <p:sp>
        <p:nvSpPr>
          <p:cNvPr id="15" name="Content Placeholder 3">
            <a:extLst>
              <a:ext uri="{FF2B5EF4-FFF2-40B4-BE49-F238E27FC236}">
                <a16:creationId xmlns:a16="http://schemas.microsoft.com/office/drawing/2014/main" id="{81F2069F-AEEB-49F2-9486-488ED637F1BB}"/>
              </a:ext>
            </a:extLst>
          </p:cNvPr>
          <p:cNvSpPr txBox="1">
            <a:spLocks/>
          </p:cNvSpPr>
          <p:nvPr/>
        </p:nvSpPr>
        <p:spPr>
          <a:xfrm>
            <a:off x="8620125" y="1500809"/>
            <a:ext cx="3343274" cy="4443188"/>
          </a:xfrm>
          <a:prstGeom prst="rect">
            <a:avLst/>
          </a:prstGeom>
          <a:solidFill>
            <a:schemeClr val="bg1">
              <a:lumMod val="10000"/>
            </a:schemeClr>
          </a:solidFill>
          <a:ln w="38100">
            <a:solidFill>
              <a:schemeClr val="accent2"/>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dirty="0"/>
          </a:p>
          <a:p>
            <a:pPr marL="0" indent="0" algn="ctr">
              <a:buFont typeface="Arial" panose="020B0604020202020204" pitchFamily="34" charset="0"/>
              <a:buNone/>
            </a:pPr>
            <a:r>
              <a:rPr lang="en-GB" dirty="0"/>
              <a:t>Accessibility Statement</a:t>
            </a:r>
          </a:p>
        </p:txBody>
      </p:sp>
      <p:pic>
        <p:nvPicPr>
          <p:cNvPr id="16" name="Graphic 15">
            <a:extLst>
              <a:ext uri="{FF2B5EF4-FFF2-40B4-BE49-F238E27FC236}">
                <a16:creationId xmlns:a16="http://schemas.microsoft.com/office/drawing/2014/main" id="{1F3847BF-BB25-45F0-BFD5-A12E2238564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8999" y="4899991"/>
            <a:ext cx="914400" cy="914400"/>
          </a:xfrm>
          <a:prstGeom prst="rect">
            <a:avLst/>
          </a:prstGeom>
        </p:spPr>
      </p:pic>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656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12">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animEffect transition="in" filter="fade">
                                      <p:cBhvr>
                                        <p:cTn id="9" dur="500"/>
                                        <p:tgtEl>
                                          <p:spTgt spid="1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13">
                                            <p:txEl>
                                              <p:pRg st="1" end="1"/>
                                            </p:txEl>
                                          </p:spTgt>
                                        </p:tgtEl>
                                        <p:attrNameLst>
                                          <p:attrName>style.color</p:attrName>
                                        </p:attrNameLst>
                                      </p:cBhvr>
                                      <p:to>
                                        <a:srgbClr val="FCBC00"/>
                                      </p:to>
                                    </p:animClr>
                                  </p:childTnLst>
                                </p:cTn>
                              </p:par>
                              <p:par>
                                <p:cTn id="23" presetID="3" presetClass="emph" presetSubtype="2" fill="hold" nodeType="withEffect">
                                  <p:stCondLst>
                                    <p:cond delay="0"/>
                                  </p:stCondLst>
                                  <p:childTnLst>
                                    <p:animClr clrSpc="rgb" dir="cw">
                                      <p:cBhvr override="childStyle">
                                        <p:cTn id="24" dur="1000" fill="hold"/>
                                        <p:tgtEl>
                                          <p:spTgt spid="13">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Dashboards.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21" name="Content Placeholder 2">
            <a:extLst>
              <a:ext uri="{FF2B5EF4-FFF2-40B4-BE49-F238E27FC236}">
                <a16:creationId xmlns:a16="http://schemas.microsoft.com/office/drawing/2014/main" id="{28DBA798-2CB5-4AFA-A33F-DCF804D3DE8A}"/>
              </a:ext>
            </a:extLst>
          </p:cNvPr>
          <p:cNvSpPr txBox="1">
            <a:spLocks/>
          </p:cNvSpPr>
          <p:nvPr/>
        </p:nvSpPr>
        <p:spPr>
          <a:xfrm>
            <a:off x="2526930" y="1483152"/>
            <a:ext cx="5689600" cy="46813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accent1"/>
                </a:solidFill>
              </a:rPr>
              <a:t>Add accessibility testing into the RFC template.</a:t>
            </a:r>
          </a:p>
          <a:p>
            <a:endParaRPr lang="en-GB">
              <a:solidFill>
                <a:schemeClr val="accent1"/>
              </a:solidFill>
            </a:endParaRPr>
          </a:p>
          <a:p>
            <a:r>
              <a:rPr lang="en-GB"/>
              <a:t>Add step for checking if accessibility statement requires an update within RFC process.</a:t>
            </a:r>
          </a:p>
        </p:txBody>
      </p:sp>
      <p:pic>
        <p:nvPicPr>
          <p:cNvPr id="22" name="Content Placeholder 8" descr="Example RFC templates, including emergency RFC, Go live RFC, Minor Emergency RFC, Minor Normal RFC, Standard RFC.">
            <a:extLst>
              <a:ext uri="{FF2B5EF4-FFF2-40B4-BE49-F238E27FC236}">
                <a16:creationId xmlns:a16="http://schemas.microsoft.com/office/drawing/2014/main" id="{FD32F71F-8243-45B8-BDD1-A8DEB147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325" y="1482945"/>
            <a:ext cx="3447016" cy="4460845"/>
          </a:xfrm>
          <a:prstGeom prst="rect">
            <a:avLst/>
          </a:prstGeom>
          <a:ln w="38100">
            <a:solidFill>
              <a:schemeClr val="accent5"/>
            </a:solidFill>
          </a:ln>
        </p:spPr>
      </p:pic>
    </p:spTree>
    <p:extLst>
      <p:ext uri="{BB962C8B-B14F-4D97-AF65-F5344CB8AC3E}">
        <p14:creationId xmlns:p14="http://schemas.microsoft.com/office/powerpoint/2010/main" val="39001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fade">
                                      <p:cBhvr>
                                        <p:cTn id="10" dur="500"/>
                                        <p:tgtEl>
                                          <p:spTgt spid="2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1000" fill="hold"/>
                                        <p:tgtEl>
                                          <p:spTgt spid="21">
                                            <p:txEl>
                                              <p:pRg st="2" end="2"/>
                                            </p:txEl>
                                          </p:spTgt>
                                        </p:tgtEl>
                                        <p:attrNameLst>
                                          <p:attrName>style.color</p:attrName>
                                        </p:attrNameLst>
                                      </p:cBhvr>
                                      <p:to>
                                        <a:srgbClr val="FCBC00"/>
                                      </p:to>
                                    </p:animClr>
                                  </p:childTnLst>
                                </p:cTn>
                              </p:par>
                              <p:par>
                                <p:cTn id="18" presetID="3" presetClass="emph" presetSubtype="2" fill="hold" nodeType="withEffect">
                                  <p:stCondLst>
                                    <p:cond delay="0"/>
                                  </p:stCondLst>
                                  <p:childTnLst>
                                    <p:animClr clrSpc="rgb" dir="cw">
                                      <p:cBhvr override="childStyle">
                                        <p:cTn id="19" dur="1000" fill="hold"/>
                                        <p:tgtEl>
                                          <p:spTgt spid="21">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Dashboards</a:t>
            </a:r>
            <a:r>
              <a:rPr lang="en-GB" dirty="0">
                <a:solidFill>
                  <a:schemeClr val="accent5"/>
                </a:solidFill>
              </a:rPr>
              <a: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1" name="Content Placeholder 7" descr="Example accessibility dashboard">
            <a:extLst>
              <a:ext uri="{FF2B5EF4-FFF2-40B4-BE49-F238E27FC236}">
                <a16:creationId xmlns:a16="http://schemas.microsoft.com/office/drawing/2014/main" id="{FDA2D656-8FAB-4F2C-876E-A873E2D5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487636"/>
            <a:ext cx="8848725" cy="4456361"/>
          </a:xfrm>
          <a:prstGeom prst="rect">
            <a:avLst/>
          </a:prstGeom>
          <a:noFill/>
          <a:ln w="38100">
            <a:solidFill>
              <a:schemeClr val="accent5"/>
            </a:solidFill>
          </a:ln>
        </p:spPr>
      </p:pic>
    </p:spTree>
    <p:extLst>
      <p:ext uri="{BB962C8B-B14F-4D97-AF65-F5344CB8AC3E}">
        <p14:creationId xmlns:p14="http://schemas.microsoft.com/office/powerpoint/2010/main" val="2689006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86</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descr="&quot;Agile circle&quot; containing:&#10;&#10;Requirements&#10;Design&#10;Build&#10;Test&#10;Release&#10;&#10;">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4C040112-E170-4C3A-A7F2-03F36ABA803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pic>
        <p:nvPicPr>
          <p:cNvPr id="9" name="Picture 8" descr="A website button labelled &quot;select me&quot;.&#10;&#10;This is the visual result of both examples.">
            <a:extLst>
              <a:ext uri="{FF2B5EF4-FFF2-40B4-BE49-F238E27FC236}">
                <a16:creationId xmlns:a16="http://schemas.microsoft.com/office/drawing/2014/main" id="{F853D43C-5F5C-4B6D-8D81-B2E390F9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802" y="4297433"/>
            <a:ext cx="2935072" cy="1341368"/>
          </a:xfrm>
          <a:prstGeom prst="rect">
            <a:avLst/>
          </a:prstGeom>
        </p:spPr>
      </p:pic>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4"/>
              </a:rPr>
              <a:t>Example on </a:t>
            </a:r>
            <a:r>
              <a:rPr lang="en-GB" err="1">
                <a:solidFill>
                  <a:schemeClr val="bg1"/>
                </a:solidFill>
                <a:hlinkClick r:id="rId4"/>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87</a:t>
            </a:fld>
            <a:endParaRPr lang="en-GB"/>
          </a:p>
        </p:txBody>
      </p:sp>
      <p:cxnSp>
        <p:nvCxnSpPr>
          <p:cNvPr id="13" name="Straight Arrow Connector 12">
            <a:extLst>
              <a:ext uri="{FF2B5EF4-FFF2-40B4-BE49-F238E27FC236}">
                <a16:creationId xmlns:a16="http://schemas.microsoft.com/office/drawing/2014/main" id="{36AE40D5-7D45-48E9-B066-3E7577A9D970}"/>
              </a:ext>
              <a:ext uri="{C183D7F6-B498-43B3-948B-1728B52AA6E4}">
                <adec:decorative xmlns:adec="http://schemas.microsoft.com/office/drawing/2017/decorative" val="1"/>
              </a:ext>
            </a:extLst>
          </p:cNvPr>
          <p:cNvCxnSpPr/>
          <p:nvPr/>
        </p:nvCxnSpPr>
        <p:spPr>
          <a:xfrm>
            <a:off x="7315200" y="3361268"/>
            <a:ext cx="0" cy="104140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346E02-AD05-4852-ADF2-629D36A5DB67}"/>
              </a:ext>
              <a:ext uri="{C183D7F6-B498-43B3-948B-1728B52AA6E4}">
                <adec:decorative xmlns:adec="http://schemas.microsoft.com/office/drawing/2017/decorative" val="1"/>
              </a:ext>
            </a:extLst>
          </p:cNvPr>
          <p:cNvCxnSpPr>
            <a:cxnSpLocks/>
            <a:endCxn id="9" idx="1"/>
          </p:cNvCxnSpPr>
          <p:nvPr/>
        </p:nvCxnSpPr>
        <p:spPr>
          <a:xfrm flipV="1">
            <a:off x="5918200" y="4968117"/>
            <a:ext cx="355602" cy="290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880F145-F308-4BEF-A798-39ECF94CAC7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88</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extLst>
              <p:ext uri="{D42A27DB-BD31-4B8C-83A1-F6EECF244321}">
                <p14:modId xmlns:p14="http://schemas.microsoft.com/office/powerpoint/2010/main" val="288307779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971FBE4-72DC-435A-B251-386FCA12EB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89</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extLst>
              <p:ext uri="{D42A27DB-BD31-4B8C-83A1-F6EECF244321}">
                <p14:modId xmlns:p14="http://schemas.microsoft.com/office/powerpoint/2010/main" val="28067564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509CAB0-28D3-4FD8-8AB5-DC88564AC0C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extLst>
              <p:ext uri="{D42A27DB-BD31-4B8C-83A1-F6EECF244321}">
                <p14:modId xmlns:p14="http://schemas.microsoft.com/office/powerpoint/2010/main" val="1946919756"/>
              </p:ext>
            </p:extLst>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5" name="Slide Number Placeholder 4">
            <a:extLst>
              <a:ext uri="{FF2B5EF4-FFF2-40B4-BE49-F238E27FC236}">
                <a16:creationId xmlns:a16="http://schemas.microsoft.com/office/drawing/2014/main" id="{3EB7F2AB-497F-4C04-BF27-1746CEBAB5B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90</a:t>
            </a:fld>
            <a:endParaRPr lang="en-GB"/>
          </a:p>
        </p:txBody>
      </p:sp>
      <p:sp>
        <p:nvSpPr>
          <p:cNvPr id="3" name="Footer Placeholder 2">
            <a:extLst>
              <a:ext uri="{FF2B5EF4-FFF2-40B4-BE49-F238E27FC236}">
                <a16:creationId xmlns:a16="http://schemas.microsoft.com/office/drawing/2014/main" id="{370EB7C9-9576-4D2F-8CD1-9C7AB525ED3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91</a:t>
            </a:fld>
            <a:endParaRPr lang="en-GB"/>
          </a:p>
        </p:txBody>
      </p:sp>
      <p:sp>
        <p:nvSpPr>
          <p:cNvPr id="4" name="Footer Placeholder 3">
            <a:extLst>
              <a:ext uri="{FF2B5EF4-FFF2-40B4-BE49-F238E27FC236}">
                <a16:creationId xmlns:a16="http://schemas.microsoft.com/office/drawing/2014/main" id="{89542DB8-BC51-4EA0-8104-FF1F871F462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92</a:t>
            </a:fld>
            <a:endParaRPr lang="en-GB"/>
          </a:p>
        </p:txBody>
      </p:sp>
      <p:sp>
        <p:nvSpPr>
          <p:cNvPr id="4" name="Footer Placeholder 3">
            <a:extLst>
              <a:ext uri="{FF2B5EF4-FFF2-40B4-BE49-F238E27FC236}">
                <a16:creationId xmlns:a16="http://schemas.microsoft.com/office/drawing/2014/main" id="{3648CDB2-CB27-40C3-95CC-C4E0FB77B11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extLst>
              <p:ext uri="{D42A27DB-BD31-4B8C-83A1-F6EECF244321}">
                <p14:modId xmlns:p14="http://schemas.microsoft.com/office/powerpoint/2010/main" val="3732678412"/>
              </p:ext>
            </p:extLst>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4" name="Footer Placeholder 3">
            <a:extLst>
              <a:ext uri="{FF2B5EF4-FFF2-40B4-BE49-F238E27FC236}">
                <a16:creationId xmlns:a16="http://schemas.microsoft.com/office/drawing/2014/main" id="{F97286C7-2B7F-47E4-A275-4DE9F3FAE0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extLst>
              <p:ext uri="{D42A27DB-BD31-4B8C-83A1-F6EECF244321}">
                <p14:modId xmlns:p14="http://schemas.microsoft.com/office/powerpoint/2010/main" val="2952326042"/>
              </p:ext>
            </p:extLst>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94</a:t>
            </a:fld>
            <a:endParaRPr lang="en-GB"/>
          </a:p>
        </p:txBody>
      </p:sp>
      <p:sp>
        <p:nvSpPr>
          <p:cNvPr id="4" name="Footer Placeholder 3">
            <a:extLst>
              <a:ext uri="{FF2B5EF4-FFF2-40B4-BE49-F238E27FC236}">
                <a16:creationId xmlns:a16="http://schemas.microsoft.com/office/drawing/2014/main" id="{346802B0-2DB7-46FC-AF78-19A3252A20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3</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3" name="Footer Placeholder 2">
            <a:extLst>
              <a:ext uri="{FF2B5EF4-FFF2-40B4-BE49-F238E27FC236}">
                <a16:creationId xmlns:a16="http://schemas.microsoft.com/office/drawing/2014/main" id="{B1830CD3-DA89-4AA0-96EF-5BA7657DFD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95</a:t>
            </a:fld>
            <a:endParaRPr lang="en-GB"/>
          </a:p>
        </p:txBody>
      </p:sp>
      <p:graphicFrame>
        <p:nvGraphicFramePr>
          <p:cNvPr id="7" name="SmartArt Placeholder 8" descr="Initiate, Plan, Implement, Sustain. Plan is highlighted">
            <a:extLst>
              <a:ext uri="{FF2B5EF4-FFF2-40B4-BE49-F238E27FC236}">
                <a16:creationId xmlns:a16="http://schemas.microsoft.com/office/drawing/2014/main" id="{0E11AF79-2143-4A31-ADBB-D42DD8BEE017}"/>
              </a:ext>
            </a:extLst>
          </p:cNvPr>
          <p:cNvGraphicFramePr>
            <a:graphicFrameLocks/>
          </p:cNvGraphicFramePr>
          <p:nvPr>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2AEAA0C7-81BE-41E8-922E-E25D1BD9DA21}"/>
              </a:ext>
              <a:ext uri="{C183D7F6-B498-43B3-948B-1728B52AA6E4}">
                <adec:decorative xmlns:adec="http://schemas.microsoft.com/office/drawing/2017/decorative" val="1"/>
              </a:ext>
            </a:extLst>
          </p:cNvPr>
          <p:cNvCxnSpPr>
            <a:cxnSpLocks/>
          </p:cNvCxnSpPr>
          <p:nvPr/>
        </p:nvCxnSpPr>
        <p:spPr>
          <a:xfrm>
            <a:off x="105679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8E98AC-A355-405B-B410-75A0B8CC6788}"/>
              </a:ext>
            </a:extLst>
          </p:cNvPr>
          <p:cNvSpPr txBox="1"/>
          <p:nvPr/>
        </p:nvSpPr>
        <p:spPr>
          <a:xfrm>
            <a:off x="95939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36178533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96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C93D0F9-8F7A-4228-B39E-02FF046A0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06905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97</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 uri="{C183D7F6-B498-43B3-948B-1728B52AA6E4}">
                <adec:decorative xmlns:adec="http://schemas.microsoft.com/office/drawing/2017/decorative" val="1"/>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 uri="{C183D7F6-B498-43B3-948B-1728B52AA6E4}">
                <adec:decorative xmlns:adec="http://schemas.microsoft.com/office/drawing/2017/decorative" val="1"/>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 uri="{C183D7F6-B498-43B3-948B-1728B52AA6E4}">
                <adec:decorative xmlns:adec="http://schemas.microsoft.com/office/drawing/2017/decorative" val="1"/>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 uri="{C183D7F6-B498-43B3-948B-1728B52AA6E4}">
                <adec:decorative xmlns:adec="http://schemas.microsoft.com/office/drawing/2017/decorative" val="1"/>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 uri="{C183D7F6-B498-43B3-948B-1728B52AA6E4}">
                <adec:decorative xmlns:adec="http://schemas.microsoft.com/office/drawing/2017/decorative" val="1"/>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E0C8254-F8AB-4C15-A7F6-F81EC585140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98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2" name="Footer Placeholder 1">
            <a:extLst>
              <a:ext uri="{FF2B5EF4-FFF2-40B4-BE49-F238E27FC236}">
                <a16:creationId xmlns:a16="http://schemas.microsoft.com/office/drawing/2014/main" id="{8E8A2A9E-5D34-4DD8-91F0-7B4589EDC3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didn’t have all the answers</a:t>
            </a:r>
            <a:endParaRPr lang="en-US"/>
          </a:p>
        </p:txBody>
      </p:sp>
      <p:sp>
        <p:nvSpPr>
          <p:cNvPr id="4" name="Footer Placeholder 3">
            <a:extLst>
              <a:ext uri="{FF2B5EF4-FFF2-40B4-BE49-F238E27FC236}">
                <a16:creationId xmlns:a16="http://schemas.microsoft.com/office/drawing/2014/main" id="{78E53FB5-AD2D-4714-9BC3-9F7933478C8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498c1d65-4599-4742-965b-2d53f7a512c9"/>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1824a6be-da4c-47de-99ec-ebd5232030ab"/>
    <ds:schemaRef ds:uri="a4980879-dfff-4d72-9837-fe1cc757e8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24</TotalTime>
  <Words>10383</Words>
  <Application>Microsoft Office PowerPoint</Application>
  <PresentationFormat>Widescreen</PresentationFormat>
  <Paragraphs>1461</Paragraphs>
  <Slides>107</Slides>
  <Notes>101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107</vt:i4>
      </vt:variant>
    </vt:vector>
  </HeadingPairs>
  <TitlesOfParts>
    <vt:vector size="122" baseType="lpstr">
      <vt:lpstr>-apple-system</vt:lpstr>
      <vt:lpstr>Arial</vt:lpstr>
      <vt:lpstr>Arial</vt:lpstr>
      <vt:lpstr>Arial Unicode MS</vt:lpstr>
      <vt:lpstr>Calibri</vt:lpstr>
      <vt:lpstr>Calibri Light</vt:lpstr>
      <vt:lpstr>charter</vt:lpstr>
      <vt:lpstr>HelveticaNeue</vt:lpstr>
      <vt:lpstr>Noto Sans</vt:lpstr>
      <vt:lpstr>open sans</vt:lpstr>
      <vt:lpstr>open sans</vt:lpstr>
      <vt:lpstr>Roboto</vt:lpstr>
      <vt:lpstr>Wingdings</vt:lpstr>
      <vt:lpstr>1_Office Theme</vt:lpstr>
      <vt:lpstr>2_Office Theme</vt:lpstr>
      <vt:lpstr>Making IT accessible for all! (Live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Where are you on the maturity model? </vt:lpstr>
      <vt:lpstr>Background and context</vt:lpstr>
      <vt:lpstr>Disclosure</vt:lpstr>
      <vt:lpstr>Changing perspectives</vt:lpstr>
      <vt:lpstr>Nicola Yap, Google</vt:lpstr>
      <vt:lpstr>“Diversity wins”</vt:lpstr>
      <vt:lpstr>Choosing a path</vt:lpstr>
      <vt:lpstr>Planning and Managing Web Accessibility 0</vt:lpstr>
      <vt:lpstr>Planning and Managing Web Accessibility a1</vt:lpstr>
      <vt:lpstr>Planning and Managing Web Accessibility a2</vt:lpstr>
      <vt:lpstr>Planning and Managing Web Accessibility 00</vt:lpstr>
      <vt:lpstr>Planning and Managing Web Accessibility 1</vt:lpstr>
      <vt:lpstr>Learn the basics</vt:lpstr>
      <vt:lpstr>Resources for learning the basics</vt:lpstr>
      <vt:lpstr>Automated emails for learning the basics.</vt:lpstr>
      <vt:lpstr>Mailing lists / Communities</vt:lpstr>
      <vt:lpstr>Test a few university sites</vt:lpstr>
      <vt:lpstr>Develop business case</vt:lpstr>
      <vt:lpstr>What is a business case, and what does it do?</vt:lpstr>
      <vt:lpstr>The business case could explore 1</vt:lpstr>
      <vt:lpstr>Examples of everyday accessibility: Browser zoom 1</vt:lpstr>
      <vt:lpstr>Maximise the potential of the University’s digital estate for all stakeholders.</vt:lpstr>
      <vt:lpstr>More examples of everyday accessibility</vt:lpstr>
      <vt:lpstr>Access and Participation Plan</vt:lpstr>
      <vt:lpstr>It’s the right thing to do.</vt:lpstr>
      <vt:lpstr>It’s the right thing to do 3</vt:lpstr>
      <vt:lpstr>The legal context</vt:lpstr>
      <vt:lpstr>What’s the worst that can happen? 2</vt:lpstr>
      <vt:lpstr>Disadvantage of legalistic approach</vt:lpstr>
      <vt:lpstr>WebAIM Hierarchy for motivating accessibility change</vt:lpstr>
      <vt:lpstr>Further resources</vt:lpstr>
      <vt:lpstr>Question and answer break 1</vt:lpstr>
      <vt:lpstr>Planning and Managing Web Accessibility</vt:lpstr>
      <vt:lpstr>Plan 0</vt:lpstr>
      <vt:lpstr>Create IT accessibility policy</vt:lpstr>
      <vt:lpstr>Evolution of a Digital Accessibility Policy at UCL</vt:lpstr>
      <vt:lpstr>Scope</vt:lpstr>
      <vt:lpstr>Style</vt:lpstr>
      <vt:lpstr>The policy requires</vt:lpstr>
      <vt:lpstr>It's a balancing act...</vt:lpstr>
      <vt:lpstr>Roles and responsibilities</vt:lpstr>
      <vt:lpstr>Budget and resources</vt:lpstr>
      <vt:lpstr>Getting  sign-off</vt:lpstr>
      <vt:lpstr>Review websites</vt:lpstr>
      <vt:lpstr>Review your web estate</vt:lpstr>
      <vt:lpstr>Review your web estate (HE context)</vt:lpstr>
      <vt:lpstr>Prioritising and grouping</vt:lpstr>
      <vt:lpstr>“Accessibility Testing as a Service”</vt:lpstr>
      <vt:lpstr>What does CDDO do when checking compliance?</vt:lpstr>
      <vt:lpstr>Level of testing 1</vt:lpstr>
      <vt:lpstr>W3C Easy Checks / Quick Accessibility Checks</vt:lpstr>
      <vt:lpstr>Level 3 - More detailed testing, including with a screen reader</vt:lpstr>
      <vt:lpstr>Level 4: Full Audit</vt:lpstr>
      <vt:lpstr>Accessibility Statement 0</vt:lpstr>
      <vt:lpstr>Promoting accessibility statements for our services will…</vt:lpstr>
      <vt:lpstr>Automated testing to identify trends and quick fixes</vt:lpstr>
      <vt:lpstr>Question and answer break 2</vt:lpstr>
      <vt:lpstr>Planning and Managing Web Accessibility 3</vt:lpstr>
      <vt:lpstr>Integrate goals into policies (and processes)</vt:lpstr>
      <vt:lpstr>Cost of accessibility bugs 1</vt:lpstr>
      <vt:lpstr>Cost of accessibility bugs 2</vt:lpstr>
      <vt:lpstr>Cost of accessibility bugs 3</vt:lpstr>
      <vt:lpstr>Shifting left through the process (6)</vt:lpstr>
      <vt:lpstr>Shifting left through the process (7)</vt:lpstr>
      <vt:lpstr>Shifting left through the process (7)</vt:lpstr>
      <vt:lpstr>Shifting left through the process (7)</vt:lpstr>
      <vt:lpstr>Shifting left through the process (8)x</vt:lpstr>
      <vt:lpstr>Shifting left through the process (8)x</vt:lpstr>
      <vt:lpstr>Shifting left through the process (8)x</vt:lpstr>
      <vt:lpstr>Shifting left through the process (8)x</vt:lpstr>
      <vt:lpstr>Shifting left through the process (8)x</vt:lpstr>
      <vt:lpstr>Shifting left through the process (9)</vt:lpstr>
      <vt:lpstr>Shifting left through the process (9)</vt:lpstr>
      <vt:lpstr>Shifting left through the process (9)</vt:lpstr>
      <vt:lpstr>Shifting left through the process (10)z2</vt:lpstr>
      <vt:lpstr>Shifting left through the process (10)z2</vt:lpstr>
      <vt:lpstr>Shifting left through the process (10)z2</vt:lpstr>
      <vt:lpstr>Waterfall / Agile</vt:lpstr>
      <vt:lpstr>The art of maximizing the amount of work not done</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Question and answer break 3</vt:lpstr>
      <vt:lpstr>Planning and Managing Web Accessibility 4</vt:lpstr>
      <vt:lpstr>Sustain </vt:lpstr>
      <vt:lpstr>Conclusion</vt:lpstr>
      <vt:lpstr>In this presentation we aimed to </vt:lpstr>
      <vt:lpstr>Planning and Managing Web Accessibility a2</vt:lpstr>
      <vt:lpstr>More resources on the support site</vt:lpstr>
      <vt:lpstr>Final thoughts</vt:lpstr>
      <vt:lpstr>Karl Groves, Founder and President, Tenon.io</vt:lpstr>
      <vt:lpstr>Alistair McNaught, accessibility consultant</vt:lpstr>
      <vt:lpstr>Continue the conversation</vt:lpstr>
      <vt:lpstr>Thank you</vt:lpstr>
      <vt:lpstr>Question and Answer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1</cp:revision>
  <dcterms:created xsi:type="dcterms:W3CDTF">2021-04-29T14:15:25Z</dcterms:created>
  <dcterms:modified xsi:type="dcterms:W3CDTF">2021-12-02T13:45:54Z</dcterms:modified>
</cp:coreProperties>
</file>